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jpg>
</file>

<file path=ppt/media/image11.jpg>
</file>

<file path=ppt/media/image12.jp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jp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svg>
</file>

<file path=ppt/media/image6.jpg>
</file>

<file path=ppt/media/image7.png>
</file>

<file path=ppt/media/image8.svg>
</file>

<file path=ppt/media/image9.jp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BC04C3-1A86-4275-A975-779D2622012B}" type="datetimeFigureOut">
              <a:rPr lang="el-GR" smtClean="0"/>
              <a:t>8/3/2023</a:t>
            </a:fld>
            <a:endParaRPr lang="el-GR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128ABB-43E9-448F-8294-82F0F88C026D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881899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078E276-CC41-0B0A-4974-987B2FDDCC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AF15412B-20AE-04BD-26CE-3E833C9B48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D3426ECB-1935-F888-560E-6894B48D7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9520F-B014-4ECF-8A75-3CB5FD890C2A}" type="datetime1">
              <a:rPr lang="el-GR" smtClean="0"/>
              <a:t>8/3/2023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A3EAC08-3354-77FE-A165-AC70EF5AD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B776BF7E-FA4E-3AB3-3A65-2038C4655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13689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813F8E1-625B-FCFE-C6F0-F83486E55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969C11C8-8C63-45D0-5F40-9C7613C4A1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C3FB959C-D67F-3761-1626-D1EC1C195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009B-9EBC-441E-B80D-023E95601883}" type="datetime1">
              <a:rPr lang="el-GR" smtClean="0"/>
              <a:t>8/3/2023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0C4C2944-6046-1F33-DC16-1CE8321E1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6DBBC9BD-758C-2FCE-0BD8-754D4F7B4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84103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Κατακόρυφος τίτλος 1">
            <a:extLst>
              <a:ext uri="{FF2B5EF4-FFF2-40B4-BE49-F238E27FC236}">
                <a16:creationId xmlns:a16="http://schemas.microsoft.com/office/drawing/2014/main" id="{C793FA81-FDEA-F5AA-AF43-D90111337B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8703CC48-51BC-866D-CF3F-5DDE8E067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A1E3C8D-5B50-5CAB-A01B-878B28085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704FF-4E5D-4269-9D94-C3C1AAEE67E6}" type="datetime1">
              <a:rPr lang="el-GR" smtClean="0"/>
              <a:t>8/3/2023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2CAF193D-4341-DE98-F85C-16DFF387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95056B09-F1F7-A757-39A0-2A7231204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945332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A902509-9B5D-2139-597F-0DFC4DE08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54E1CDF7-66A1-1125-E743-FCE84E1A4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13279D7E-B236-F67E-F883-25F15B127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CC3BB-BC88-4CFF-9C3E-6139C57CC63E}" type="datetime1">
              <a:rPr lang="el-GR" smtClean="0"/>
              <a:t>8/3/2023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F6F1AFA-4ED3-DFF0-0652-865B3E348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B9353FB8-144B-719A-6773-8CF8C18AA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0109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C9FCB93E-EC10-FB7D-A062-01E262FAA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A4EBA2C5-1A01-C82F-A3CB-E0173E79E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8662297-1197-7B2C-45AD-BC2C99A83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50302-ECA6-49DD-9852-61D19860F6D2}" type="datetime1">
              <a:rPr lang="el-GR" smtClean="0"/>
              <a:t>8/3/2023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6495C5C-BE0D-4E7E-5926-B4136CEA8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2509125A-E134-223D-A3F5-ED7FEE622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61056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A44CE4C-56B2-9A78-25D4-9C7CE8ADC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848F24AE-DD33-97CA-CD5E-07B29AC688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57783BF5-61A1-B8DF-8448-E52957CFF6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9860CD8C-5460-9B51-6090-9AF3078ED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9BEE5-FB18-49C2-A6D3-291D63ECC093}" type="datetime1">
              <a:rPr lang="el-GR" smtClean="0"/>
              <a:t>8/3/2023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E2283A9C-CFAC-6D23-59BC-272D8EB1D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0AB688B0-82C2-D92D-A3B5-CFD9B60EF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34581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6DEB3416-16A9-EAD1-382A-C198B0933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5DEDCD2C-68A8-0E23-6AD9-C3690C37F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29807BD0-3A2A-0BAC-4F6A-4E2C8D564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63A80B6A-1258-74C2-983C-3CF991E046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62DCD2DD-D520-394B-2919-50BDB0616A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7" name="Θέση ημερομηνίας 6">
            <a:extLst>
              <a:ext uri="{FF2B5EF4-FFF2-40B4-BE49-F238E27FC236}">
                <a16:creationId xmlns:a16="http://schemas.microsoft.com/office/drawing/2014/main" id="{65E2D4B0-23C0-78FD-9C7E-1A26E31A2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95B12-E8AB-46CD-B50D-391E1D5E0C27}" type="datetime1">
              <a:rPr lang="el-GR" smtClean="0"/>
              <a:t>8/3/2023</a:t>
            </a:fld>
            <a:endParaRPr lang="el-GR"/>
          </a:p>
        </p:txBody>
      </p:sp>
      <p:sp>
        <p:nvSpPr>
          <p:cNvPr id="8" name="Θέση υποσέλιδου 7">
            <a:extLst>
              <a:ext uri="{FF2B5EF4-FFF2-40B4-BE49-F238E27FC236}">
                <a16:creationId xmlns:a16="http://schemas.microsoft.com/office/drawing/2014/main" id="{7FA0FCF0-37FA-DF3B-CB13-1516F3B3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B5917252-47AD-94EB-9A6D-1C41895A6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78410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802B66D-8943-FE1B-6EF4-962C48BC8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ημερομηνίας 2">
            <a:extLst>
              <a:ext uri="{FF2B5EF4-FFF2-40B4-BE49-F238E27FC236}">
                <a16:creationId xmlns:a16="http://schemas.microsoft.com/office/drawing/2014/main" id="{03F0E0DD-845E-7761-CBB5-327C94A80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2CD86-7985-457F-8AE1-7D9B4B0AA3C5}" type="datetime1">
              <a:rPr lang="el-GR" smtClean="0"/>
              <a:t>8/3/2023</a:t>
            </a:fld>
            <a:endParaRPr lang="el-GR"/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80B8B603-5286-9215-8822-6F428827D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A445A447-805B-0CF4-D989-E88C8C3A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128836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ημερομηνίας 1">
            <a:extLst>
              <a:ext uri="{FF2B5EF4-FFF2-40B4-BE49-F238E27FC236}">
                <a16:creationId xmlns:a16="http://schemas.microsoft.com/office/drawing/2014/main" id="{76189AC6-19CF-0BDB-91A4-E3ECDDCB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9C20E-08D2-4333-B0CD-A96375AAA029}" type="datetime1">
              <a:rPr lang="el-GR" smtClean="0"/>
              <a:t>8/3/2023</a:t>
            </a:fld>
            <a:endParaRPr lang="el-GR"/>
          </a:p>
        </p:txBody>
      </p:sp>
      <p:sp>
        <p:nvSpPr>
          <p:cNvPr id="3" name="Θέση υποσέλιδου 2">
            <a:extLst>
              <a:ext uri="{FF2B5EF4-FFF2-40B4-BE49-F238E27FC236}">
                <a16:creationId xmlns:a16="http://schemas.microsoft.com/office/drawing/2014/main" id="{E461958A-9D47-9262-4A89-C3BB2037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22BBACBE-06D1-21D2-8C08-95EBCB208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839472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8DC43D0-F40A-D6E9-EB3C-D4CB27438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673BD805-D51E-40CE-A9CE-B0878F902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BBE0A684-723F-7A28-6C17-C5D39DC9C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F0C25FBC-85BD-34F3-BC2A-5528CC748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933C7-79A7-4A85-9DDF-74CD2FAE869A}" type="datetime1">
              <a:rPr lang="el-GR" smtClean="0"/>
              <a:t>8/3/2023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E5C4D0FC-57DF-110F-A8F7-D7641802F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612F1308-22F3-000E-1ED4-D3296E201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23082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A1FD50A-EE92-CF39-020D-D4EE6711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εικόνας 2">
            <a:extLst>
              <a:ext uri="{FF2B5EF4-FFF2-40B4-BE49-F238E27FC236}">
                <a16:creationId xmlns:a16="http://schemas.microsoft.com/office/drawing/2014/main" id="{97C8807B-4E1D-AE9D-09EE-8DB2C71F61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C009B107-FEE2-9E0D-021D-735499096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570F2D9B-F47B-353D-B493-CFB6ECECC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E6296-FFF6-4D06-A15D-C316510DFCF4}" type="datetime1">
              <a:rPr lang="el-GR" smtClean="0"/>
              <a:t>8/3/2023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E1CF0D6A-EA82-F5B8-A09F-317E08911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0E4D3F44-D940-BEB3-74F7-826885A5E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923819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τίτλου 1">
            <a:extLst>
              <a:ext uri="{FF2B5EF4-FFF2-40B4-BE49-F238E27FC236}">
                <a16:creationId xmlns:a16="http://schemas.microsoft.com/office/drawing/2014/main" id="{DB10B72C-B493-23A2-96A8-3423F73BF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04B2CD9F-9B1E-FC5F-2603-82613C3AC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4905B24F-A08B-F13C-7389-9BE2828E95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724D5-E55D-4376-908D-86F8B154C472}" type="datetime1">
              <a:rPr lang="el-GR" smtClean="0"/>
              <a:t>8/3/2023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308DE4A0-3BF7-7DFE-0745-D07448C2C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FDA3694C-26DD-4248-EF8D-C4785A000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761EF-4A25-4EF9-808D-A4DDE93CD44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1712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2.png"/><Relationship Id="rId7" Type="http://schemas.openxmlformats.org/officeDocument/2006/relationships/image" Target="../media/image3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microsoft.com/office/2017/06/relationships/model3d" Target="../media/model3d3.glb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3" Type="http://schemas.microsoft.com/office/2017/06/relationships/model3d" Target="../media/model3d1.glb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Relationship Id="rId1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A7580E94-3A24-D912-5AC8-B015759817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853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6D7276-C4E9-66A8-2DDE-3EB636EC1397}"/>
              </a:ext>
            </a:extLst>
          </p:cNvPr>
          <p:cNvSpPr txBox="1"/>
          <p:nvPr/>
        </p:nvSpPr>
        <p:spPr>
          <a:xfrm>
            <a:off x="3428729" y="768324"/>
            <a:ext cx="1015266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Bahnschrift SemiCondensed" panose="020B0502040204020203" pitchFamily="34" charset="0"/>
                <a:cs typeface="Adobe Devanagari" panose="02040503050201020203" pitchFamily="18" charset="0"/>
              </a:rPr>
              <a:t>Boxing predictions</a:t>
            </a:r>
          </a:p>
          <a:p>
            <a:r>
              <a:rPr lang="en-US" sz="3600" dirty="0">
                <a:solidFill>
                  <a:schemeClr val="bg1"/>
                </a:solidFill>
                <a:latin typeface="Bahnschrift SemiCondensed" panose="020B0502040204020203" pitchFamily="34" charset="0"/>
                <a:cs typeface="Adobe Devanagari" panose="02040503050201020203" pitchFamily="18" charset="0"/>
              </a:rPr>
              <a:t> </a:t>
            </a:r>
            <a:endParaRPr lang="el-GR" sz="3600" dirty="0">
              <a:solidFill>
                <a:schemeClr val="bg1"/>
              </a:solidFill>
              <a:latin typeface="Bahnschrift SemiCondensed" panose="020B0502040204020203" pitchFamily="34" charset="0"/>
              <a:cs typeface="Adobe Devanagari" panose="020405030502010202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2222EB-7B49-B2DE-BC5F-1CD7C224B84B}"/>
              </a:ext>
            </a:extLst>
          </p:cNvPr>
          <p:cNvSpPr txBox="1"/>
          <p:nvPr/>
        </p:nvSpPr>
        <p:spPr>
          <a:xfrm>
            <a:off x="3319287" y="1431645"/>
            <a:ext cx="4102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εργασία στα πλαίσια του μαθήματος ‘Μηχανική Μάθηση’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86E89F-65E0-FD3F-A9DD-EFC3D492E1EE}"/>
              </a:ext>
            </a:extLst>
          </p:cNvPr>
          <p:cNvSpPr txBox="1"/>
          <p:nvPr/>
        </p:nvSpPr>
        <p:spPr>
          <a:xfrm>
            <a:off x="292231" y="2613866"/>
            <a:ext cx="3671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Καλογερόπουλος Δημήτρης- Α.Μ: 2202</a:t>
            </a:r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CBEE094E-7157-1411-9894-05D1B110A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73209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αριθμού διαφάνειας 1">
            <a:extLst>
              <a:ext uri="{FF2B5EF4-FFF2-40B4-BE49-F238E27FC236}">
                <a16:creationId xmlns:a16="http://schemas.microsoft.com/office/drawing/2014/main" id="{41CA43EF-384B-7475-A568-29584F5F5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11805" y="6078874"/>
            <a:ext cx="2743200" cy="365125"/>
          </a:xfrm>
        </p:spPr>
        <p:txBody>
          <a:bodyPr/>
          <a:lstStyle/>
          <a:p>
            <a:fld id="{0659870F-2FEC-4520-8E2D-42172DD318E1}" type="slidenum">
              <a:rPr lang="el-GR" smtClean="0"/>
              <a:t>10</a:t>
            </a:fld>
            <a:endParaRPr lang="el-GR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Μοντέλο 3D 2" descr="Head With Gears">
                <a:extLst>
                  <a:ext uri="{FF2B5EF4-FFF2-40B4-BE49-F238E27FC236}">
                    <a16:creationId xmlns:a16="http://schemas.microsoft.com/office/drawing/2014/main" id="{AC8A6632-97AE-0C76-72D0-EE9D0C04E1F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23882" y="2155035"/>
              <a:ext cx="3304530" cy="397092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04530" cy="3970921"/>
                    </a:xfrm>
                    <a:prstGeom prst="rect">
                      <a:avLst/>
                    </a:prstGeom>
                  </am3d:spPr>
                  <am3d:camera>
                    <am3d:pos x="0" y="0" z="626893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171" d="1000000"/>
                    <am3d:preTrans dx="-164765" dy="-18081215" dz="-21786"/>
                    <am3d:scale>
                      <am3d:sx n="1000000" d="1000000"/>
                      <am3d:sy n="1000000" d="1000000"/>
                      <am3d:sz n="1000000" d="1000000"/>
                    </am3d:scale>
                    <am3d:rot ax="1166976" ay="2145244" az="69951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Μοντέλο 3D 2" descr="Head With Gears">
                <a:extLst>
                  <a:ext uri="{FF2B5EF4-FFF2-40B4-BE49-F238E27FC236}">
                    <a16:creationId xmlns:a16="http://schemas.microsoft.com/office/drawing/2014/main" id="{AC8A6632-97AE-0C76-72D0-EE9D0C04E1F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3882" y="2155035"/>
                <a:ext cx="3304530" cy="3970921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Εικόνα 3">
            <a:extLst>
              <a:ext uri="{FF2B5EF4-FFF2-40B4-BE49-F238E27FC236}">
                <a16:creationId xmlns:a16="http://schemas.microsoft.com/office/drawing/2014/main" id="{C83001A3-89F5-03E1-1606-BDCEF15B15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692"/>
            <a:ext cx="12192000" cy="1622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D962DA-53E4-B773-5ABB-1A658ED5D14C}"/>
              </a:ext>
            </a:extLst>
          </p:cNvPr>
          <p:cNvSpPr txBox="1"/>
          <p:nvPr/>
        </p:nvSpPr>
        <p:spPr>
          <a:xfrm>
            <a:off x="3315308" y="3432610"/>
            <a:ext cx="87751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4000" dirty="0">
                <a:latin typeface="Bahnschrift SemiCondensed" panose="020B0502040204020203" pitchFamily="34" charset="0"/>
              </a:rPr>
              <a:t>Ευχαριστούμε πολύ για την προσοχή σας !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Μοντέλο 3D 6" descr="Male icon">
                <a:extLst>
                  <a:ext uri="{FF2B5EF4-FFF2-40B4-BE49-F238E27FC236}">
                    <a16:creationId xmlns:a16="http://schemas.microsoft.com/office/drawing/2014/main" id="{B6A04D50-9014-76D1-536A-CFA886654B4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538244" y="4140496"/>
              <a:ext cx="318257" cy="85309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7" cy="853090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9242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Μοντέλο 3D 6" descr="Male icon">
                <a:extLst>
                  <a:ext uri="{FF2B5EF4-FFF2-40B4-BE49-F238E27FC236}">
                    <a16:creationId xmlns:a16="http://schemas.microsoft.com/office/drawing/2014/main" id="{B6A04D50-9014-76D1-536A-CFA886654B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538244" y="4140496"/>
                <a:ext cx="318257" cy="853090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Μοντέλο 3D 7" descr="Male icon">
                <a:extLst>
                  <a:ext uri="{FF2B5EF4-FFF2-40B4-BE49-F238E27FC236}">
                    <a16:creationId xmlns:a16="http://schemas.microsoft.com/office/drawing/2014/main" id="{76478D41-26EE-5FD0-A362-7A37EE9D302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079436" y="4706682"/>
              <a:ext cx="318257" cy="85308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7" cy="853088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9242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Μοντέλο 3D 7" descr="Male icon">
                <a:extLst>
                  <a:ext uri="{FF2B5EF4-FFF2-40B4-BE49-F238E27FC236}">
                    <a16:creationId xmlns:a16="http://schemas.microsoft.com/office/drawing/2014/main" id="{76478D41-26EE-5FD0-A362-7A37EE9D30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79436" y="4706682"/>
                <a:ext cx="318257" cy="853088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Μοντέλο 3D 8" descr="Male icon">
                <a:extLst>
                  <a:ext uri="{FF2B5EF4-FFF2-40B4-BE49-F238E27FC236}">
                    <a16:creationId xmlns:a16="http://schemas.microsoft.com/office/drawing/2014/main" id="{8E274E3B-601B-F943-9D2F-2F27A71D6A0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620628" y="4193729"/>
              <a:ext cx="318257" cy="85309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7" cy="853090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9242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Μοντέλο 3D 8" descr="Male icon">
                <a:extLst>
                  <a:ext uri="{FF2B5EF4-FFF2-40B4-BE49-F238E27FC236}">
                    <a16:creationId xmlns:a16="http://schemas.microsoft.com/office/drawing/2014/main" id="{8E274E3B-601B-F943-9D2F-2F27A71D6A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20628" y="4193729"/>
                <a:ext cx="318257" cy="853090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Μοντέλο 3D 9" descr="Male icon">
                <a:extLst>
                  <a:ext uri="{FF2B5EF4-FFF2-40B4-BE49-F238E27FC236}">
                    <a16:creationId xmlns:a16="http://schemas.microsoft.com/office/drawing/2014/main" id="{459E7284-0501-A9E2-2018-4DB959FD65D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293302" y="4629219"/>
              <a:ext cx="318256" cy="85308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6" cy="853089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9242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Μοντέλο 3D 9" descr="Male icon">
                <a:extLst>
                  <a:ext uri="{FF2B5EF4-FFF2-40B4-BE49-F238E27FC236}">
                    <a16:creationId xmlns:a16="http://schemas.microsoft.com/office/drawing/2014/main" id="{459E7284-0501-A9E2-2018-4DB959FD65D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93302" y="4629219"/>
                <a:ext cx="318256" cy="853089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Μοντέλο 3D 10" descr="Male icon">
                <a:extLst>
                  <a:ext uri="{FF2B5EF4-FFF2-40B4-BE49-F238E27FC236}">
                    <a16:creationId xmlns:a16="http://schemas.microsoft.com/office/drawing/2014/main" id="{9541E5DF-2342-D388-8B2F-2A3451FDB15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846582" y="4202674"/>
              <a:ext cx="318257" cy="85309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7" cy="853090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9242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Μοντέλο 3D 10" descr="Male icon">
                <a:extLst>
                  <a:ext uri="{FF2B5EF4-FFF2-40B4-BE49-F238E27FC236}">
                    <a16:creationId xmlns:a16="http://schemas.microsoft.com/office/drawing/2014/main" id="{9541E5DF-2342-D388-8B2F-2A3451FDB1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46582" y="4202674"/>
                <a:ext cx="318257" cy="853090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Μοντέλο 3D 11" descr="Male icon">
                <a:extLst>
                  <a:ext uri="{FF2B5EF4-FFF2-40B4-BE49-F238E27FC236}">
                    <a16:creationId xmlns:a16="http://schemas.microsoft.com/office/drawing/2014/main" id="{475D554D-B1DA-B4D9-CE35-2663E49368B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507167" y="4693623"/>
              <a:ext cx="326043" cy="86437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26043" cy="864372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640739" ay="743141" az="138968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9242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Μοντέλο 3D 11" descr="Male icon">
                <a:extLst>
                  <a:ext uri="{FF2B5EF4-FFF2-40B4-BE49-F238E27FC236}">
                    <a16:creationId xmlns:a16="http://schemas.microsoft.com/office/drawing/2014/main" id="{475D554D-B1DA-B4D9-CE35-2663E49368B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507167" y="4693623"/>
                <a:ext cx="326043" cy="864372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Μοντέλο 3D 12" descr="Male icon">
                <a:extLst>
                  <a:ext uri="{FF2B5EF4-FFF2-40B4-BE49-F238E27FC236}">
                    <a16:creationId xmlns:a16="http://schemas.microsoft.com/office/drawing/2014/main" id="{FD7779C7-4855-E990-0989-D8C13178C6E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072536" y="4259916"/>
              <a:ext cx="318257" cy="85309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7" cy="853090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9242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Μοντέλο 3D 12" descr="Male icon">
                <a:extLst>
                  <a:ext uri="{FF2B5EF4-FFF2-40B4-BE49-F238E27FC236}">
                    <a16:creationId xmlns:a16="http://schemas.microsoft.com/office/drawing/2014/main" id="{FD7779C7-4855-E990-0989-D8C13178C6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72536" y="4259916"/>
                <a:ext cx="318257" cy="853090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Μοντέλο 3D 13" descr="Male icon">
                <a:extLst>
                  <a:ext uri="{FF2B5EF4-FFF2-40B4-BE49-F238E27FC236}">
                    <a16:creationId xmlns:a16="http://schemas.microsoft.com/office/drawing/2014/main" id="{91A39F72-E242-0BBD-A9B2-6DE7F89717F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721034" y="4706681"/>
              <a:ext cx="318256" cy="85308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6" cy="853089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9242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Μοντέλο 3D 13" descr="Male icon">
                <a:extLst>
                  <a:ext uri="{FF2B5EF4-FFF2-40B4-BE49-F238E27FC236}">
                    <a16:creationId xmlns:a16="http://schemas.microsoft.com/office/drawing/2014/main" id="{91A39F72-E242-0BBD-A9B2-6DE7F89717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21034" y="4706681"/>
                <a:ext cx="318256" cy="853089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Μοντέλο 3D 14" descr="Male icon">
                <a:extLst>
                  <a:ext uri="{FF2B5EF4-FFF2-40B4-BE49-F238E27FC236}">
                    <a16:creationId xmlns:a16="http://schemas.microsoft.com/office/drawing/2014/main" id="{D030C39A-D91F-61EB-87B4-C77EC33DA56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210403" y="4259916"/>
              <a:ext cx="318257" cy="85309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7" cy="853090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9242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Μοντέλο 3D 14" descr="Male icon">
                <a:extLst>
                  <a:ext uri="{FF2B5EF4-FFF2-40B4-BE49-F238E27FC236}">
                    <a16:creationId xmlns:a16="http://schemas.microsoft.com/office/drawing/2014/main" id="{D030C39A-D91F-61EB-87B4-C77EC33DA5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10403" y="4259916"/>
                <a:ext cx="318257" cy="853090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Μοντέλο 3D 15" descr="Male icon">
                <a:extLst>
                  <a:ext uri="{FF2B5EF4-FFF2-40B4-BE49-F238E27FC236}">
                    <a16:creationId xmlns:a16="http://schemas.microsoft.com/office/drawing/2014/main" id="{8935AF34-0677-3645-64A2-19CD8F0590F6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942684" y="4618213"/>
              <a:ext cx="318257" cy="85308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7" cy="853088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9242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Μοντέλο 3D 15" descr="Male icon">
                <a:extLst>
                  <a:ext uri="{FF2B5EF4-FFF2-40B4-BE49-F238E27FC236}">
                    <a16:creationId xmlns:a16="http://schemas.microsoft.com/office/drawing/2014/main" id="{8935AF34-0677-3645-64A2-19CD8F0590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42684" y="4618213"/>
                <a:ext cx="318257" cy="853088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Μοντέλο 3D 16" descr="Male icon">
                <a:extLst>
                  <a:ext uri="{FF2B5EF4-FFF2-40B4-BE49-F238E27FC236}">
                    <a16:creationId xmlns:a16="http://schemas.microsoft.com/office/drawing/2014/main" id="{42871E0C-E210-C0F2-C5EC-4B861DF2672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416797" y="4180040"/>
              <a:ext cx="318256" cy="85308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6" cy="853089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9242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Μοντέλο 3D 16" descr="Male icon">
                <a:extLst>
                  <a:ext uri="{FF2B5EF4-FFF2-40B4-BE49-F238E27FC236}">
                    <a16:creationId xmlns:a16="http://schemas.microsoft.com/office/drawing/2014/main" id="{42871E0C-E210-C0F2-C5EC-4B861DF2672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16797" y="4180040"/>
                <a:ext cx="318256" cy="853089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Μοντέλο 3D 17" descr="Male icon">
                <a:extLst>
                  <a:ext uri="{FF2B5EF4-FFF2-40B4-BE49-F238E27FC236}">
                    <a16:creationId xmlns:a16="http://schemas.microsoft.com/office/drawing/2014/main" id="{571E9910-A859-E522-3040-5535B064571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930342" y="4774422"/>
              <a:ext cx="318256" cy="85308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6" cy="853089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9242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Μοντέλο 3D 17" descr="Male icon">
                <a:extLst>
                  <a:ext uri="{FF2B5EF4-FFF2-40B4-BE49-F238E27FC236}">
                    <a16:creationId xmlns:a16="http://schemas.microsoft.com/office/drawing/2014/main" id="{571E9910-A859-E522-3040-5535B06457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930342" y="4774422"/>
                <a:ext cx="318256" cy="853089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Μοντέλο 3D 18" descr="Male icon">
                <a:extLst>
                  <a:ext uri="{FF2B5EF4-FFF2-40B4-BE49-F238E27FC236}">
                    <a16:creationId xmlns:a16="http://schemas.microsoft.com/office/drawing/2014/main" id="{BC24EEA3-B7B5-F897-EFBC-F022F93B693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0555005" y="4177091"/>
              <a:ext cx="318257" cy="85309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8257" cy="853090"/>
                    </a:xfrm>
                    <a:prstGeom prst="rect">
                      <a:avLst/>
                    </a:prstGeom>
                    <a:effectLst>
                      <a:outerShdw blurRad="241300" dist="139700" dir="12480000" algn="ctr" rotWithShape="0">
                        <a:schemeClr val="tx1">
                          <a:lumMod val="50000"/>
                          <a:lumOff val="50000"/>
                        </a:schemeClr>
                      </a:outerShdw>
                    </a:effectLst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413455" ay="-464840" az="-56003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9242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Μοντέλο 3D 18" descr="Male icon">
                <a:extLst>
                  <a:ext uri="{FF2B5EF4-FFF2-40B4-BE49-F238E27FC236}">
                    <a16:creationId xmlns:a16="http://schemas.microsoft.com/office/drawing/2014/main" id="{BC24EEA3-B7B5-F897-EFBC-F022F93B693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555005" y="4177091"/>
                <a:ext cx="318257" cy="853090"/>
              </a:xfrm>
              <a:prstGeom prst="rect">
                <a:avLst/>
              </a:prstGeom>
              <a:effectLst>
                <a:outerShdw blurRad="241300" dist="139700" dir="12480000" algn="ctr" rotWithShape="0">
                  <a:schemeClr val="tx1">
                    <a:lumMod val="50000"/>
                    <a:lumOff val="50000"/>
                  </a:schemeClr>
                </a:outerShdw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5513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DD82091B-97A0-C68E-6104-BE31B1A972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64FC71-6A9E-93A7-6F8A-7EE783704F43}"/>
              </a:ext>
            </a:extLst>
          </p:cNvPr>
          <p:cNvSpPr txBox="1"/>
          <p:nvPr/>
        </p:nvSpPr>
        <p:spPr>
          <a:xfrm>
            <a:off x="0" y="587521"/>
            <a:ext cx="27975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Εισαγωγή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Μοντέλο 3D 6" descr="Hanging Punching Bag">
                <a:extLst>
                  <a:ext uri="{FF2B5EF4-FFF2-40B4-BE49-F238E27FC236}">
                    <a16:creationId xmlns:a16="http://schemas.microsoft.com/office/drawing/2014/main" id="{760BD078-F403-07D8-9519-C784F57B22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11328261"/>
                  </p:ext>
                </p:extLst>
              </p:nvPr>
            </p:nvGraphicFramePr>
            <p:xfrm>
              <a:off x="206761" y="2620875"/>
              <a:ext cx="1248853" cy="423712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248853" cy="4237125"/>
                    </a:xfrm>
                    <a:prstGeom prst="rect">
                      <a:avLst/>
                    </a:prstGeom>
                  </am3d:spPr>
                  <am3d:camera>
                    <am3d:pos x="0" y="0" z="5018818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449797" d="1000000"/>
                    <am3d:preTrans dx="33838" dy="-18000401" dz="22724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46975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Μοντέλο 3D 6" descr="Hanging Punching Bag">
                <a:extLst>
                  <a:ext uri="{FF2B5EF4-FFF2-40B4-BE49-F238E27FC236}">
                    <a16:creationId xmlns:a16="http://schemas.microsoft.com/office/drawing/2014/main" id="{760BD078-F403-07D8-9519-C784F57B22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6761" y="2620875"/>
                <a:ext cx="1248853" cy="4237125"/>
              </a:xfrm>
              <a:prstGeom prst="rect">
                <a:avLst/>
              </a:prstGeom>
            </p:spPr>
          </p:pic>
        </mc:Fallback>
      </mc:AlternateContent>
      <p:sp>
        <p:nvSpPr>
          <p:cNvPr id="9" name="Φυσαλίδα ομιλίας: Ορθογώνιο με στρογγυλεμένες γωνίες 8">
            <a:extLst>
              <a:ext uri="{FF2B5EF4-FFF2-40B4-BE49-F238E27FC236}">
                <a16:creationId xmlns:a16="http://schemas.microsoft.com/office/drawing/2014/main" id="{0FBD5EAF-6A8D-B89A-2201-B89581BCC96B}"/>
              </a:ext>
            </a:extLst>
          </p:cNvPr>
          <p:cNvSpPr/>
          <p:nvPr/>
        </p:nvSpPr>
        <p:spPr>
          <a:xfrm>
            <a:off x="206761" y="3248089"/>
            <a:ext cx="1733550" cy="2016023"/>
          </a:xfrm>
          <a:prstGeom prst="wedgeRoundRectCallou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Το πρώτο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data set 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περιέχει τα στοιχεία των αθλητών</a:t>
            </a:r>
          </a:p>
        </p:txBody>
      </p:sp>
      <p:sp>
        <p:nvSpPr>
          <p:cNvPr id="11" name="Φυσαλίδα ομιλίας: Ορθογώνιο με στρογγυλεμένες γωνίες 10">
            <a:extLst>
              <a:ext uri="{FF2B5EF4-FFF2-40B4-BE49-F238E27FC236}">
                <a16:creationId xmlns:a16="http://schemas.microsoft.com/office/drawing/2014/main" id="{93620D54-8216-12D6-E206-894A07D46B7C}"/>
              </a:ext>
            </a:extLst>
          </p:cNvPr>
          <p:cNvSpPr/>
          <p:nvPr/>
        </p:nvSpPr>
        <p:spPr>
          <a:xfrm>
            <a:off x="5657850" y="3340862"/>
            <a:ext cx="3677506" cy="1830475"/>
          </a:xfrm>
          <a:prstGeom prst="wedgeRoundRectCallou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Τα δύο διαφορετικά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data set 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συνενώνονται σε ένα από το οποίο εξάγονται οι προβλέψεις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 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3" name="Γραφικό 12" descr="Κέντρο με συμπαγές γέμισμα">
            <a:extLst>
              <a:ext uri="{FF2B5EF4-FFF2-40B4-BE49-F238E27FC236}">
                <a16:creationId xmlns:a16="http://schemas.microsoft.com/office/drawing/2014/main" id="{AE513474-024D-D893-B389-88A52AE21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4380" y="1934007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BC995EC-6B36-A61E-7240-7AA369BB94E9}"/>
              </a:ext>
            </a:extLst>
          </p:cNvPr>
          <p:cNvSpPr txBox="1"/>
          <p:nvPr/>
        </p:nvSpPr>
        <p:spPr>
          <a:xfrm>
            <a:off x="1340552" y="2065684"/>
            <a:ext cx="107741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Στόχος της εργασίας είναι η κατασκευή μοντέλου που δέχεται ως είσοδο στοιχεία και ιστορικό επαγγελματιών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boxer pre game 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και με  βάση αυτά προβλέπει το τελικό αποτέλεσμα</a:t>
            </a:r>
          </a:p>
          <a:p>
            <a:endParaRPr lang="el-GR" dirty="0"/>
          </a:p>
        </p:txBody>
      </p:sp>
      <p:sp>
        <p:nvSpPr>
          <p:cNvPr id="15" name="Φυσαλίδα ομιλίας: Ορθογώνιο με στρογγυλεμένες γωνίες 14">
            <a:extLst>
              <a:ext uri="{FF2B5EF4-FFF2-40B4-BE49-F238E27FC236}">
                <a16:creationId xmlns:a16="http://schemas.microsoft.com/office/drawing/2014/main" id="{8E62B872-F9A7-0ABD-7549-F11B78989562}"/>
              </a:ext>
            </a:extLst>
          </p:cNvPr>
          <p:cNvSpPr/>
          <p:nvPr/>
        </p:nvSpPr>
        <p:spPr>
          <a:xfrm>
            <a:off x="2418494" y="3248089"/>
            <a:ext cx="1733550" cy="2016023"/>
          </a:xfrm>
          <a:prstGeom prst="wedgeRoundRectCallou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Το δεύτερο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data set 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περιέχει σημαντικούς  αγώνες και την εξέλιξή τους</a:t>
            </a:r>
          </a:p>
        </p:txBody>
      </p:sp>
      <p:sp>
        <p:nvSpPr>
          <p:cNvPr id="16" name="Θέση αριθμού διαφάνειας 15">
            <a:extLst>
              <a:ext uri="{FF2B5EF4-FFF2-40B4-BE49-F238E27FC236}">
                <a16:creationId xmlns:a16="http://schemas.microsoft.com/office/drawing/2014/main" id="{E3C5BD5E-3D4F-EAC9-2709-9D841ADD0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033957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.0007 L 0.09779 -0.04004 C 0.1181 -0.04907 0.1487 -0.05393 0.18073 -0.05393 C 0.21719 -0.05393 0.24648 -0.04907 0.2668 -0.04004 L 0.36471 0.0007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29" y="-27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125 -0.00625 L 0.50495 -0.0743 C 0.52409 -0.08958 0.55312 -0.09768 0.58359 -0.09768 C 0.6181 -0.09768 0.64583 -0.08958 0.66497 -0.0743 L 0.75768 -0.00625 " pathEditMode="relative" rAng="0" ptsTypes="AAAAA"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53" y="-4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57C9ABB1-0266-5918-435F-A45C8B7519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FE65E4-2B0F-8EE7-DA03-8BDDFB763ADA}"/>
              </a:ext>
            </a:extLst>
          </p:cNvPr>
          <p:cNvSpPr txBox="1"/>
          <p:nvPr/>
        </p:nvSpPr>
        <p:spPr>
          <a:xfrm>
            <a:off x="0" y="587521"/>
            <a:ext cx="105144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Pre-processing </a:t>
            </a:r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πρώτου </a:t>
            </a:r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data set (1/2) 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58CEEEF3-ED98-DC68-C821-B402526229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84" y="1534325"/>
            <a:ext cx="11469021" cy="1986073"/>
          </a:xfrm>
          <a:prstGeom prst="rect">
            <a:avLst/>
          </a:prstGeom>
        </p:spPr>
      </p:pic>
      <p:pic>
        <p:nvPicPr>
          <p:cNvPr id="9" name="Γραφικό 8" descr="Γάντι του μποξ με συμπαγές γέμισμα">
            <a:extLst>
              <a:ext uri="{FF2B5EF4-FFF2-40B4-BE49-F238E27FC236}">
                <a16:creationId xmlns:a16="http://schemas.microsoft.com/office/drawing/2014/main" id="{8AE30D42-FC82-242B-6677-E089DE35A9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191216" y="3353649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56BD44-3512-8BBE-0C3C-807DF562CA2D}"/>
              </a:ext>
            </a:extLst>
          </p:cNvPr>
          <p:cNvSpPr txBox="1"/>
          <p:nvPr/>
        </p:nvSpPr>
        <p:spPr>
          <a:xfrm>
            <a:off x="535527" y="3760468"/>
            <a:ext cx="2779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1.Διαγραφή της κολώνας ‘</a:t>
            </a:r>
            <a:r>
              <a:rPr lang="en-US" dirty="0">
                <a:latin typeface="Bahnschrift Condensed" panose="020B0502040204020203" pitchFamily="34" charset="0"/>
              </a:rPr>
              <a:t>Country’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pic>
        <p:nvPicPr>
          <p:cNvPr id="11" name="Γραφικό 10" descr="Γάντι του μποξ με συμπαγές γέμισμα">
            <a:extLst>
              <a:ext uri="{FF2B5EF4-FFF2-40B4-BE49-F238E27FC236}">
                <a16:creationId xmlns:a16="http://schemas.microsoft.com/office/drawing/2014/main" id="{5999BD90-440F-3F85-0934-D0686CCE5D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71239" y="3452633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6D2A421-2F2B-D6BB-E1B3-42750527C838}"/>
              </a:ext>
            </a:extLst>
          </p:cNvPr>
          <p:cNvSpPr txBox="1"/>
          <p:nvPr/>
        </p:nvSpPr>
        <p:spPr>
          <a:xfrm>
            <a:off x="4020966" y="3611874"/>
            <a:ext cx="1853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2.Αντικατάσταση των </a:t>
            </a:r>
          </a:p>
          <a:p>
            <a:r>
              <a:rPr lang="en-US" dirty="0">
                <a:latin typeface="Bahnschrift Condensed" panose="020B0502040204020203" pitchFamily="34" charset="0"/>
              </a:rPr>
              <a:t>missing values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pic>
        <p:nvPicPr>
          <p:cNvPr id="14" name="Γραφικό 13" descr="Γάντι του μποξ με συμπαγές γέμισμα">
            <a:extLst>
              <a:ext uri="{FF2B5EF4-FFF2-40B4-BE49-F238E27FC236}">
                <a16:creationId xmlns:a16="http://schemas.microsoft.com/office/drawing/2014/main" id="{65A580DF-9283-0A1C-FF80-F1846FB1CE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09685" y="3486516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3A58D4-4A61-7934-E00B-46EE6A1A7B1C}"/>
              </a:ext>
            </a:extLst>
          </p:cNvPr>
          <p:cNvSpPr txBox="1"/>
          <p:nvPr/>
        </p:nvSpPr>
        <p:spPr>
          <a:xfrm>
            <a:off x="6618817" y="3775991"/>
            <a:ext cx="2135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3.Εξαγωγή του επωνύμου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BEAE3C-38C6-7ACA-1D06-169C79A3BD8F}"/>
              </a:ext>
            </a:extLst>
          </p:cNvPr>
          <p:cNvSpPr txBox="1"/>
          <p:nvPr/>
        </p:nvSpPr>
        <p:spPr>
          <a:xfrm>
            <a:off x="9498797" y="3621718"/>
            <a:ext cx="2565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 Condensed" panose="020B0502040204020203" pitchFamily="34" charset="0"/>
              </a:rPr>
              <a:t>4.</a:t>
            </a:r>
            <a:r>
              <a:rPr lang="el-GR" dirty="0">
                <a:latin typeface="Bahnschrift Condensed" panose="020B0502040204020203" pitchFamily="34" charset="0"/>
              </a:rPr>
              <a:t>Μετατροπή </a:t>
            </a:r>
            <a:r>
              <a:rPr lang="en-US" dirty="0">
                <a:latin typeface="Bahnschrift Condensed" panose="020B0502040204020203" pitchFamily="34" charset="0"/>
              </a:rPr>
              <a:t>categorical data </a:t>
            </a:r>
            <a:endParaRPr lang="el-GR" dirty="0">
              <a:latin typeface="Bahnschrift Condensed" panose="020B0502040204020203" pitchFamily="34" charset="0"/>
            </a:endParaRPr>
          </a:p>
          <a:p>
            <a:r>
              <a:rPr lang="el-GR" dirty="0">
                <a:latin typeface="Bahnschrift Condensed" panose="020B0502040204020203" pitchFamily="34" charset="0"/>
              </a:rPr>
              <a:t>σε </a:t>
            </a:r>
            <a:r>
              <a:rPr lang="en-US" dirty="0">
                <a:latin typeface="Bahnschrift Condensed" panose="020B0502040204020203" pitchFamily="34" charset="0"/>
              </a:rPr>
              <a:t>numerical</a:t>
            </a:r>
            <a:r>
              <a:rPr lang="el-GR" dirty="0">
                <a:latin typeface="Bahnschrift Condensed" panose="020B0502040204020203" pitchFamily="34" charset="0"/>
              </a:rPr>
              <a:t> στη στήλη </a:t>
            </a:r>
            <a:r>
              <a:rPr lang="en-US" dirty="0">
                <a:latin typeface="Bahnschrift Condensed" panose="020B0502040204020203" pitchFamily="34" charset="0"/>
              </a:rPr>
              <a:t>Stance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pic>
        <p:nvPicPr>
          <p:cNvPr id="18" name="Γραφικό 17" descr="Γάντι του μποξ με συμπαγές γέμισμα">
            <a:extLst>
              <a:ext uri="{FF2B5EF4-FFF2-40B4-BE49-F238E27FC236}">
                <a16:creationId xmlns:a16="http://schemas.microsoft.com/office/drawing/2014/main" id="{A60BD5E4-9B5B-7EC1-DCA4-3E1B792634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84397" y="3452633"/>
            <a:ext cx="914400" cy="914400"/>
          </a:xfrm>
          <a:prstGeom prst="rect">
            <a:avLst/>
          </a:prstGeom>
        </p:spPr>
      </p:pic>
      <p:pic>
        <p:nvPicPr>
          <p:cNvPr id="20" name="Εικόνα 19">
            <a:extLst>
              <a:ext uri="{FF2B5EF4-FFF2-40B4-BE49-F238E27FC236}">
                <a16:creationId xmlns:a16="http://schemas.microsoft.com/office/drawing/2014/main" id="{3F4FB9AF-0ED6-352F-ADD3-409D69471B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01" y="4656992"/>
            <a:ext cx="11361198" cy="2201008"/>
          </a:xfrm>
          <a:prstGeom prst="rect">
            <a:avLst/>
          </a:prstGeom>
        </p:spPr>
      </p:pic>
      <p:sp>
        <p:nvSpPr>
          <p:cNvPr id="21" name="Θέση αριθμού διαφάνειας 20">
            <a:extLst>
              <a:ext uri="{FF2B5EF4-FFF2-40B4-BE49-F238E27FC236}">
                <a16:creationId xmlns:a16="http://schemas.microsoft.com/office/drawing/2014/main" id="{30ECE364-1764-7B69-91C7-CC686AA27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198935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6FCEDDEF-208C-E4CF-44E5-FE9FEF10AE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CB1BAC-0D35-9C29-050E-B57AFD567582}"/>
              </a:ext>
            </a:extLst>
          </p:cNvPr>
          <p:cNvSpPr txBox="1"/>
          <p:nvPr/>
        </p:nvSpPr>
        <p:spPr>
          <a:xfrm>
            <a:off x="0" y="587521"/>
            <a:ext cx="3465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B417D0-B655-4965-E2D4-E49B7E22D38B}"/>
              </a:ext>
            </a:extLst>
          </p:cNvPr>
          <p:cNvSpPr txBox="1"/>
          <p:nvPr/>
        </p:nvSpPr>
        <p:spPr>
          <a:xfrm>
            <a:off x="0" y="587521"/>
            <a:ext cx="105144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Pre-processing </a:t>
            </a:r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πρώτου </a:t>
            </a:r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data set (2/2) 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AB662B3C-9C15-0762-11A7-34BA610D73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1534325"/>
            <a:ext cx="4686300" cy="3219450"/>
          </a:xfrm>
          <a:prstGeom prst="rect">
            <a:avLst/>
          </a:prstGeom>
        </p:spPr>
      </p:pic>
      <p:pic>
        <p:nvPicPr>
          <p:cNvPr id="8" name="Εικόνα 7">
            <a:extLst>
              <a:ext uri="{FF2B5EF4-FFF2-40B4-BE49-F238E27FC236}">
                <a16:creationId xmlns:a16="http://schemas.microsoft.com/office/drawing/2014/main" id="{279B02BA-D686-CB4E-9028-0DB9179CD9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112" y="3462280"/>
            <a:ext cx="4438650" cy="3171825"/>
          </a:xfrm>
          <a:prstGeom prst="rect">
            <a:avLst/>
          </a:prstGeom>
        </p:spPr>
      </p:pic>
      <p:cxnSp>
        <p:nvCxnSpPr>
          <p:cNvPr id="10" name="Ευθύγραμμο βέλος σύνδεσης 9">
            <a:extLst>
              <a:ext uri="{FF2B5EF4-FFF2-40B4-BE49-F238E27FC236}">
                <a16:creationId xmlns:a16="http://schemas.microsoft.com/office/drawing/2014/main" id="{3EB044F0-1FCB-148C-27CE-2DF43A125FB0}"/>
              </a:ext>
            </a:extLst>
          </p:cNvPr>
          <p:cNvCxnSpPr>
            <a:cxnSpLocks/>
          </p:cNvCxnSpPr>
          <p:nvPr/>
        </p:nvCxnSpPr>
        <p:spPr>
          <a:xfrm>
            <a:off x="390525" y="4253712"/>
            <a:ext cx="3257550" cy="1404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Ευθεία γραμμή σύνδεσης 12">
            <a:extLst>
              <a:ext uri="{FF2B5EF4-FFF2-40B4-BE49-F238E27FC236}">
                <a16:creationId xmlns:a16="http://schemas.microsoft.com/office/drawing/2014/main" id="{D058B75A-AE12-3250-9DF7-430BFAB22C58}"/>
              </a:ext>
            </a:extLst>
          </p:cNvPr>
          <p:cNvCxnSpPr/>
          <p:nvPr/>
        </p:nvCxnSpPr>
        <p:spPr>
          <a:xfrm>
            <a:off x="438150" y="3571875"/>
            <a:ext cx="3162300" cy="2085975"/>
          </a:xfrm>
          <a:prstGeom prst="line">
            <a:avLst/>
          </a:prstGeom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48F5944-7EFA-10C8-33FC-8125C80C23BF}"/>
              </a:ext>
            </a:extLst>
          </p:cNvPr>
          <p:cNvSpPr txBox="1"/>
          <p:nvPr/>
        </p:nvSpPr>
        <p:spPr>
          <a:xfrm>
            <a:off x="3782797" y="5334684"/>
            <a:ext cx="3441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dirty="0">
                <a:latin typeface="Bahnschrift Condensed" panose="020B0502040204020203" pitchFamily="34" charset="0"/>
              </a:rPr>
              <a:t>Αντικατάσταση των ακραίων τιμών με τον </a:t>
            </a:r>
          </a:p>
          <a:p>
            <a:pPr algn="ctr"/>
            <a:r>
              <a:rPr lang="el-GR" dirty="0">
                <a:latin typeface="Bahnschrift Condensed" panose="020B0502040204020203" pitchFamily="34" charset="0"/>
              </a:rPr>
              <a:t>μέσο όρο των υπολοίπων</a:t>
            </a:r>
          </a:p>
        </p:txBody>
      </p:sp>
      <p:sp>
        <p:nvSpPr>
          <p:cNvPr id="15" name="Φυσαλίδα ομιλίας: Έλλειψη 14">
            <a:extLst>
              <a:ext uri="{FF2B5EF4-FFF2-40B4-BE49-F238E27FC236}">
                <a16:creationId xmlns:a16="http://schemas.microsoft.com/office/drawing/2014/main" id="{737E3769-AD71-F40F-ED1A-B9211B3DF561}"/>
              </a:ext>
            </a:extLst>
          </p:cNvPr>
          <p:cNvSpPr/>
          <p:nvPr/>
        </p:nvSpPr>
        <p:spPr>
          <a:xfrm>
            <a:off x="5848350" y="1681221"/>
            <a:ext cx="3305175" cy="1714500"/>
          </a:xfrm>
          <a:prstGeom prst="wedgeEllipseCallou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Η ίδια διαδικασία εφαρμόστηκε για το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height 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Και το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reach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6" name="Θέση αριθμού διαφάνειας 15">
            <a:extLst>
              <a:ext uri="{FF2B5EF4-FFF2-40B4-BE49-F238E27FC236}">
                <a16:creationId xmlns:a16="http://schemas.microsoft.com/office/drawing/2014/main" id="{0CC78083-25C1-3988-934D-61F138619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117348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44B9B5A5-CA28-4C33-CD5B-56D53EA36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4E78C3-9CC6-8A00-A521-E713A35B37C7}"/>
              </a:ext>
            </a:extLst>
          </p:cNvPr>
          <p:cNvSpPr txBox="1"/>
          <p:nvPr/>
        </p:nvSpPr>
        <p:spPr>
          <a:xfrm>
            <a:off x="0" y="587521"/>
            <a:ext cx="84337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Τελική μορφή πρώτου </a:t>
            </a:r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data set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80F221C7-84FD-C149-CB92-0585A27B7F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5" y="2122239"/>
            <a:ext cx="6896100" cy="3845071"/>
          </a:xfrm>
          <a:prstGeom prst="rect">
            <a:avLst/>
          </a:prstGeom>
        </p:spPr>
      </p:pic>
      <p:pic>
        <p:nvPicPr>
          <p:cNvPr id="7" name="Γραφικό 6" descr="Λίστα ελέγχου με συμπαγές γέμισμα">
            <a:extLst>
              <a:ext uri="{FF2B5EF4-FFF2-40B4-BE49-F238E27FC236}">
                <a16:creationId xmlns:a16="http://schemas.microsoft.com/office/drawing/2014/main" id="{C5B79C89-A740-8C04-81B0-6F4CA3CF8E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05044" y="3316111"/>
            <a:ext cx="1196056" cy="12368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AC85EF-10A5-63F5-EB3D-994CA561BAF4}"/>
              </a:ext>
            </a:extLst>
          </p:cNvPr>
          <p:cNvSpPr txBox="1"/>
          <p:nvPr/>
        </p:nvSpPr>
        <p:spPr>
          <a:xfrm>
            <a:off x="8682706" y="3518237"/>
            <a:ext cx="35092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sz="2000" dirty="0">
                <a:latin typeface="Bahnschrift Condensed" panose="020B0502040204020203" pitchFamily="34" charset="0"/>
              </a:rPr>
              <a:t>Όλες οι τιμές που θα χρησιμοποιηθούν </a:t>
            </a:r>
            <a:endParaRPr lang="en-US" sz="2000" dirty="0">
              <a:latin typeface="Bahnschrift Condensed" panose="020B0502040204020203" pitchFamily="34" charset="0"/>
            </a:endParaRPr>
          </a:p>
          <a:p>
            <a:pPr algn="ctr"/>
            <a:r>
              <a:rPr lang="el-GR" sz="2000" dirty="0">
                <a:latin typeface="Bahnschrift Condensed" panose="020B0502040204020203" pitchFamily="34" charset="0"/>
              </a:rPr>
              <a:t>για την πρόβλεψη </a:t>
            </a:r>
            <a:endParaRPr lang="en-US" sz="2000" dirty="0">
              <a:latin typeface="Bahnschrift Condensed" panose="020B0502040204020203" pitchFamily="34" charset="0"/>
            </a:endParaRPr>
          </a:p>
          <a:p>
            <a:pPr algn="ctr"/>
            <a:r>
              <a:rPr lang="el-GR" sz="2000" dirty="0">
                <a:latin typeface="Bahnschrift Condensed" panose="020B0502040204020203" pitchFamily="34" charset="0"/>
              </a:rPr>
              <a:t>είναι </a:t>
            </a:r>
            <a:r>
              <a:rPr lang="en-US" sz="2000" dirty="0">
                <a:latin typeface="Bahnschrift Condensed" panose="020B0502040204020203" pitchFamily="34" charset="0"/>
              </a:rPr>
              <a:t>float</a:t>
            </a:r>
            <a:endParaRPr lang="el-GR" sz="2000" dirty="0">
              <a:latin typeface="Bahnschrift Condensed" panose="020B0502040204020203" pitchFamily="34" charset="0"/>
            </a:endParaRPr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829FE7A6-A594-0FF3-A35C-9B938547B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67120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C5F7EAE4-12DA-D002-6AB2-3D7E04084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1234BB-49E6-1002-439B-A04725CEFCDB}"/>
              </a:ext>
            </a:extLst>
          </p:cNvPr>
          <p:cNvSpPr txBox="1"/>
          <p:nvPr/>
        </p:nvSpPr>
        <p:spPr>
          <a:xfrm>
            <a:off x="0" y="587521"/>
            <a:ext cx="98956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Pre-processing </a:t>
            </a:r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δεύτερου </a:t>
            </a:r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data set  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4" name="Ορθογώνιο 3">
            <a:extLst>
              <a:ext uri="{FF2B5EF4-FFF2-40B4-BE49-F238E27FC236}">
                <a16:creationId xmlns:a16="http://schemas.microsoft.com/office/drawing/2014/main" id="{68D8ABE2-DDEC-DFE9-CD47-9E151B249CA8}"/>
              </a:ext>
            </a:extLst>
          </p:cNvPr>
          <p:cNvSpPr/>
          <p:nvPr/>
        </p:nvSpPr>
        <p:spPr>
          <a:xfrm>
            <a:off x="3199887" y="1534325"/>
            <a:ext cx="2305050" cy="17232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Διαγραφή στηλών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Date 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και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Place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5" name="Ορθογώνιο 4">
            <a:extLst>
              <a:ext uri="{FF2B5EF4-FFF2-40B4-BE49-F238E27FC236}">
                <a16:creationId xmlns:a16="http://schemas.microsoft.com/office/drawing/2014/main" id="{01EBEAB0-9F7D-008D-5DA2-726038E67421}"/>
              </a:ext>
            </a:extLst>
          </p:cNvPr>
          <p:cNvSpPr/>
          <p:nvPr/>
        </p:nvSpPr>
        <p:spPr>
          <a:xfrm>
            <a:off x="5513949" y="1534325"/>
            <a:ext cx="2305050" cy="17232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Αντικατάσταση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missing values 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με τον μέσο όρο των υπολοίπων σε διάφορες στήλες </a:t>
            </a:r>
          </a:p>
        </p:txBody>
      </p:sp>
      <p:sp>
        <p:nvSpPr>
          <p:cNvPr id="6" name="Ορθογώνιο 5">
            <a:extLst>
              <a:ext uri="{FF2B5EF4-FFF2-40B4-BE49-F238E27FC236}">
                <a16:creationId xmlns:a16="http://schemas.microsoft.com/office/drawing/2014/main" id="{01F2CFA9-9E9B-FAE0-1020-816D6534BBF7}"/>
              </a:ext>
            </a:extLst>
          </p:cNvPr>
          <p:cNvSpPr/>
          <p:nvPr/>
        </p:nvSpPr>
        <p:spPr>
          <a:xfrm>
            <a:off x="2724150" y="3257550"/>
            <a:ext cx="5857875" cy="172322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Δημιουργία δύο στηλών με το επώνυμο των δύο αντιπάλων ώστε να μπορέσει να γίνει σύνδεση με το άλλο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data set 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7" name="Ορθογώνιο 6">
            <a:extLst>
              <a:ext uri="{FF2B5EF4-FFF2-40B4-BE49-F238E27FC236}">
                <a16:creationId xmlns:a16="http://schemas.microsoft.com/office/drawing/2014/main" id="{B1B15EA9-4661-2C18-741B-88C9325EE58B}"/>
              </a:ext>
            </a:extLst>
          </p:cNvPr>
          <p:cNvSpPr/>
          <p:nvPr/>
        </p:nvSpPr>
        <p:spPr>
          <a:xfrm>
            <a:off x="3208899" y="4980776"/>
            <a:ext cx="2305050" cy="18772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Εύρεση του νικητή μέσω της στήλης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Verdict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9" name="Ορθογώνιο 8">
            <a:extLst>
              <a:ext uri="{FF2B5EF4-FFF2-40B4-BE49-F238E27FC236}">
                <a16:creationId xmlns:a16="http://schemas.microsoft.com/office/drawing/2014/main" id="{A510F779-B302-EC95-E4BF-25D179A61080}"/>
              </a:ext>
            </a:extLst>
          </p:cNvPr>
          <p:cNvSpPr/>
          <p:nvPr/>
        </p:nvSpPr>
        <p:spPr>
          <a:xfrm>
            <a:off x="5525528" y="4980775"/>
            <a:ext cx="2305050" cy="18772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Εισαγωγή νέων στηλών για την προσθήκη των στοιχείων του άλλου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data set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3" name="Γραφικό 12" descr="Σήμα με συμπαγές γέμισμα">
            <a:extLst>
              <a:ext uri="{FF2B5EF4-FFF2-40B4-BE49-F238E27FC236}">
                <a16:creationId xmlns:a16="http://schemas.microsoft.com/office/drawing/2014/main" id="{7BCF5068-F517-A703-CB7D-C4CEE1E37C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25383" y="1510185"/>
            <a:ext cx="523364" cy="523364"/>
          </a:xfrm>
          <a:prstGeom prst="rect">
            <a:avLst/>
          </a:prstGeom>
        </p:spPr>
      </p:pic>
      <p:pic>
        <p:nvPicPr>
          <p:cNvPr id="15" name="Γραφικό 14" descr="Σήμα 3 με συμπαγές γέμισμα">
            <a:extLst>
              <a:ext uri="{FF2B5EF4-FFF2-40B4-BE49-F238E27FC236}">
                <a16:creationId xmlns:a16="http://schemas.microsoft.com/office/drawing/2014/main" id="{C0F2DB28-2997-478A-FAFA-D8B01660A0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41354" y="3257549"/>
            <a:ext cx="522032" cy="522032"/>
          </a:xfrm>
          <a:prstGeom prst="rect">
            <a:avLst/>
          </a:prstGeom>
        </p:spPr>
      </p:pic>
      <p:pic>
        <p:nvPicPr>
          <p:cNvPr id="17" name="Γραφικό 16" descr="Σήμα 4 με συμπαγές γέμισμα">
            <a:extLst>
              <a:ext uri="{FF2B5EF4-FFF2-40B4-BE49-F238E27FC236}">
                <a16:creationId xmlns:a16="http://schemas.microsoft.com/office/drawing/2014/main" id="{61E19B82-2263-056B-6C07-CCF9B9E008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112773" y="4980775"/>
            <a:ext cx="479278" cy="479278"/>
          </a:xfrm>
          <a:prstGeom prst="rect">
            <a:avLst/>
          </a:prstGeom>
        </p:spPr>
      </p:pic>
      <p:pic>
        <p:nvPicPr>
          <p:cNvPr id="19" name="Γραφικό 18" descr="Σήμα 5 με συμπαγές γέμισμα">
            <a:extLst>
              <a:ext uri="{FF2B5EF4-FFF2-40B4-BE49-F238E27FC236}">
                <a16:creationId xmlns:a16="http://schemas.microsoft.com/office/drawing/2014/main" id="{83B499CE-9FE2-42DC-CAEA-350FFAE8121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417823" y="4975305"/>
            <a:ext cx="484748" cy="484748"/>
          </a:xfrm>
          <a:prstGeom prst="rect">
            <a:avLst/>
          </a:prstGeom>
        </p:spPr>
      </p:pic>
      <p:pic>
        <p:nvPicPr>
          <p:cNvPr id="21" name="Γραφικό 20" descr="Σήμα 1 με συμπαγές γέμισμα">
            <a:extLst>
              <a:ext uri="{FF2B5EF4-FFF2-40B4-BE49-F238E27FC236}">
                <a16:creationId xmlns:a16="http://schemas.microsoft.com/office/drawing/2014/main" id="{43AD49FA-3ADA-67D9-D395-DF2BF8EE897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097080" y="1510185"/>
            <a:ext cx="494971" cy="46611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2" name="Μοντέλο 3D 21" descr="Hanging Punching Bag">
                <a:extLst>
                  <a:ext uri="{FF2B5EF4-FFF2-40B4-BE49-F238E27FC236}">
                    <a16:creationId xmlns:a16="http://schemas.microsoft.com/office/drawing/2014/main" id="{48322E8B-74CB-51C8-BCCF-C08826E007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19133674"/>
                  </p:ext>
                </p:extLst>
              </p:nvPr>
            </p:nvGraphicFramePr>
            <p:xfrm>
              <a:off x="-19923" y="1246690"/>
              <a:ext cx="1295011" cy="5065782"/>
            </p:xfrm>
            <a:graphic>
              <a:graphicData uri="http://schemas.microsoft.com/office/drawing/2017/model3d">
                <am3d:model3d r:embed="rId13">
                  <am3d:spPr>
                    <a:xfrm>
                      <a:off x="0" y="0"/>
                      <a:ext cx="1295011" cy="5065782"/>
                    </a:xfrm>
                    <a:prstGeom prst="rect">
                      <a:avLst/>
                    </a:prstGeom>
                  </am3d:spPr>
                  <am3d:camera>
                    <am3d:pos x="0" y="0" z="5018818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449797" d="1000000"/>
                    <am3d:preTrans dx="33838" dy="-18000401" dz="227241"/>
                    <am3d:scale>
                      <am3d:sx n="1000000" d="1000000"/>
                      <am3d:sy n="1000000" d="1000000"/>
                      <am3d:sz n="1000000" d="1000000"/>
                    </am3d:scale>
                    <am3d:rot ax="-54234" ay="1882668" az="-2823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53323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2" name="Μοντέλο 3D 21" descr="Hanging Punching Bag">
                <a:extLst>
                  <a:ext uri="{FF2B5EF4-FFF2-40B4-BE49-F238E27FC236}">
                    <a16:creationId xmlns:a16="http://schemas.microsoft.com/office/drawing/2014/main" id="{48322E8B-74CB-51C8-BCCF-C08826E007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-19923" y="1246690"/>
                <a:ext cx="1295011" cy="5065782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Θέση αριθμού διαφάνειας 22">
            <a:extLst>
              <a:ext uri="{FF2B5EF4-FFF2-40B4-BE49-F238E27FC236}">
                <a16:creationId xmlns:a16="http://schemas.microsoft.com/office/drawing/2014/main" id="{F48E3CB7-EB6B-2634-6D5B-2653DCCE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66714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07407E-6 L 0.8892 0.00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45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Εικόνα 1">
            <a:extLst>
              <a:ext uri="{FF2B5EF4-FFF2-40B4-BE49-F238E27FC236}">
                <a16:creationId xmlns:a16="http://schemas.microsoft.com/office/drawing/2014/main" id="{A008C9D0-4AD7-19ED-4B3F-AFCDA9EAE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3859BB-D23B-8C24-C97E-55F6E94DB147}"/>
              </a:ext>
            </a:extLst>
          </p:cNvPr>
          <p:cNvSpPr txBox="1"/>
          <p:nvPr/>
        </p:nvSpPr>
        <p:spPr>
          <a:xfrm>
            <a:off x="0" y="587521"/>
            <a:ext cx="43893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Τελικό </a:t>
            </a:r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data set 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2A40890C-56D3-088D-21BB-DD3A98A07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7</a:t>
            </a:fld>
            <a:endParaRPr lang="el-GR"/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59B660BE-DE28-EAC1-3179-6486F5148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102" y="1838749"/>
            <a:ext cx="4477330" cy="5000901"/>
          </a:xfrm>
          <a:prstGeom prst="rect">
            <a:avLst/>
          </a:prstGeom>
        </p:spPr>
      </p:pic>
      <p:cxnSp>
        <p:nvCxnSpPr>
          <p:cNvPr id="8" name="Ευθύγραμμο βέλος σύνδεσης 7">
            <a:extLst>
              <a:ext uri="{FF2B5EF4-FFF2-40B4-BE49-F238E27FC236}">
                <a16:creationId xmlns:a16="http://schemas.microsoft.com/office/drawing/2014/main" id="{4BC187B2-2E7A-23CF-01ED-BFCB2E5D357B}"/>
              </a:ext>
            </a:extLst>
          </p:cNvPr>
          <p:cNvCxnSpPr/>
          <p:nvPr/>
        </p:nvCxnSpPr>
        <p:spPr>
          <a:xfrm flipV="1">
            <a:off x="1993557" y="1878227"/>
            <a:ext cx="1721708" cy="98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0E0061E-4BD5-409E-096B-865CC1DFAA46}"/>
              </a:ext>
            </a:extLst>
          </p:cNvPr>
          <p:cNvSpPr txBox="1"/>
          <p:nvPr/>
        </p:nvSpPr>
        <p:spPr>
          <a:xfrm>
            <a:off x="638774" y="1783326"/>
            <a:ext cx="1340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Τελικό </a:t>
            </a:r>
            <a:r>
              <a:rPr lang="en-US" dirty="0">
                <a:latin typeface="Bahnschrift Condensed" panose="020B0502040204020203" pitchFamily="34" charset="0"/>
              </a:rPr>
              <a:t>data set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pic>
        <p:nvPicPr>
          <p:cNvPr id="10" name="Γραφικό 9" descr="Γάντι του μποξ με συμπαγές γέμισμα">
            <a:extLst>
              <a:ext uri="{FF2B5EF4-FFF2-40B4-BE49-F238E27FC236}">
                <a16:creationId xmlns:a16="http://schemas.microsoft.com/office/drawing/2014/main" id="{427A1E9B-E70A-85D9-2B13-117BFD272A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8983" y="3000208"/>
            <a:ext cx="857584" cy="8575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05BF7AD-7EA9-EFEF-2B83-DA7934A133FE}"/>
              </a:ext>
            </a:extLst>
          </p:cNvPr>
          <p:cNvSpPr txBox="1"/>
          <p:nvPr/>
        </p:nvSpPr>
        <p:spPr>
          <a:xfrm>
            <a:off x="259833" y="3808465"/>
            <a:ext cx="3602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Με βάση την στήλη </a:t>
            </a:r>
            <a:r>
              <a:rPr lang="en-US" dirty="0">
                <a:latin typeface="Bahnschrift Condensed" panose="020B0502040204020203" pitchFamily="34" charset="0"/>
              </a:rPr>
              <a:t>Verdict </a:t>
            </a:r>
            <a:r>
              <a:rPr lang="el-GR" dirty="0">
                <a:latin typeface="Bahnschrift Condensed" panose="020B0502040204020203" pitchFamily="34" charset="0"/>
              </a:rPr>
              <a:t>δημιουργείτε μια </a:t>
            </a:r>
          </a:p>
          <a:p>
            <a:r>
              <a:rPr lang="el-GR" dirty="0">
                <a:latin typeface="Bahnschrift Condensed" panose="020B0502040204020203" pitchFamily="34" charset="0"/>
              </a:rPr>
              <a:t>καινούργια στήλη η οποία παίρνει την τιμή</a:t>
            </a:r>
          </a:p>
        </p:txBody>
      </p:sp>
      <p:sp>
        <p:nvSpPr>
          <p:cNvPr id="14" name="Βέλος: Κάτω 13">
            <a:extLst>
              <a:ext uri="{FF2B5EF4-FFF2-40B4-BE49-F238E27FC236}">
                <a16:creationId xmlns:a16="http://schemas.microsoft.com/office/drawing/2014/main" id="{4622C6A6-F326-4816-8BB2-316BEA07DDF1}"/>
              </a:ext>
            </a:extLst>
          </p:cNvPr>
          <p:cNvSpPr/>
          <p:nvPr/>
        </p:nvSpPr>
        <p:spPr>
          <a:xfrm>
            <a:off x="1727776" y="4426798"/>
            <a:ext cx="153880" cy="1606386"/>
          </a:xfrm>
          <a:prstGeom prst="down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5" name="Βέλος: Κάτω 14">
            <a:extLst>
              <a:ext uri="{FF2B5EF4-FFF2-40B4-BE49-F238E27FC236}">
                <a16:creationId xmlns:a16="http://schemas.microsoft.com/office/drawing/2014/main" id="{EF0D83E6-581E-F4FB-3355-C6480EE5368E}"/>
              </a:ext>
            </a:extLst>
          </p:cNvPr>
          <p:cNvSpPr/>
          <p:nvPr/>
        </p:nvSpPr>
        <p:spPr>
          <a:xfrm rot="2526917">
            <a:off x="1370746" y="4338033"/>
            <a:ext cx="189471" cy="1058803"/>
          </a:xfrm>
          <a:prstGeom prst="down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Βέλος: Κάτω 15">
            <a:extLst>
              <a:ext uri="{FF2B5EF4-FFF2-40B4-BE49-F238E27FC236}">
                <a16:creationId xmlns:a16="http://schemas.microsoft.com/office/drawing/2014/main" id="{AE796462-F30A-84D0-73BC-63194583668F}"/>
              </a:ext>
            </a:extLst>
          </p:cNvPr>
          <p:cNvSpPr/>
          <p:nvPr/>
        </p:nvSpPr>
        <p:spPr>
          <a:xfrm rot="18764608">
            <a:off x="2123303" y="4304763"/>
            <a:ext cx="189471" cy="1058803"/>
          </a:xfrm>
          <a:prstGeom prst="down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40BAEB-0734-7C70-A9CF-EF4F498868DF}"/>
              </a:ext>
            </a:extLst>
          </p:cNvPr>
          <p:cNvSpPr txBox="1"/>
          <p:nvPr/>
        </p:nvSpPr>
        <p:spPr>
          <a:xfrm>
            <a:off x="-61718" y="5162435"/>
            <a:ext cx="12186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1 με την νίκη </a:t>
            </a:r>
          </a:p>
          <a:p>
            <a:r>
              <a:rPr lang="el-GR" dirty="0">
                <a:latin typeface="Bahnschrift Condensed" panose="020B0502040204020203" pitchFamily="34" charset="0"/>
              </a:rPr>
              <a:t>του πρώτου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B44F78-0480-19F2-C3BC-C36E388565E4}"/>
              </a:ext>
            </a:extLst>
          </p:cNvPr>
          <p:cNvSpPr txBox="1"/>
          <p:nvPr/>
        </p:nvSpPr>
        <p:spPr>
          <a:xfrm>
            <a:off x="1266256" y="6033184"/>
            <a:ext cx="1249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2 με την νίκη </a:t>
            </a:r>
          </a:p>
          <a:p>
            <a:r>
              <a:rPr lang="el-GR" dirty="0">
                <a:latin typeface="Bahnschrift Condensed" panose="020B0502040204020203" pitchFamily="34" charset="0"/>
              </a:rPr>
              <a:t>του δεύτερου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32425F-F0D2-D7E1-CA9A-3F44D9EA258B}"/>
              </a:ext>
            </a:extLst>
          </p:cNvPr>
          <p:cNvSpPr txBox="1"/>
          <p:nvPr/>
        </p:nvSpPr>
        <p:spPr>
          <a:xfrm>
            <a:off x="2304948" y="5189661"/>
            <a:ext cx="1513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0 σε οποιαδήποτε</a:t>
            </a:r>
          </a:p>
          <a:p>
            <a:r>
              <a:rPr lang="el-GR" dirty="0">
                <a:latin typeface="Bahnschrift Condensed" panose="020B0502040204020203" pitchFamily="34" charset="0"/>
              </a:rPr>
              <a:t>άλλη περίπτωση</a:t>
            </a:r>
          </a:p>
        </p:txBody>
      </p:sp>
      <p:pic>
        <p:nvPicPr>
          <p:cNvPr id="20" name="Γραφικό 19" descr="Γάντι του μποξ με συμπαγές γέμισμα">
            <a:extLst>
              <a:ext uri="{FF2B5EF4-FFF2-40B4-BE49-F238E27FC236}">
                <a16:creationId xmlns:a16="http://schemas.microsoft.com/office/drawing/2014/main" id="{D0C943DB-2B3B-211B-383E-925F893F0A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53408" y="1723866"/>
            <a:ext cx="857584" cy="8575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0FD1B15-8CB9-31DC-72A4-27032ECF1219}"/>
              </a:ext>
            </a:extLst>
          </p:cNvPr>
          <p:cNvSpPr txBox="1"/>
          <p:nvPr/>
        </p:nvSpPr>
        <p:spPr>
          <a:xfrm>
            <a:off x="8357352" y="2702048"/>
            <a:ext cx="36615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Διαγράφονται όλες οι κολώνες που δεν είναι </a:t>
            </a:r>
            <a:endParaRPr lang="en-US" dirty="0">
              <a:latin typeface="Bahnschrift Condensed" panose="020B0502040204020203" pitchFamily="34" charset="0"/>
            </a:endParaRPr>
          </a:p>
          <a:p>
            <a:pPr algn="ctr"/>
            <a:r>
              <a:rPr lang="en-US" dirty="0">
                <a:latin typeface="Bahnschrift Condensed" panose="020B0502040204020203" pitchFamily="34" charset="0"/>
              </a:rPr>
              <a:t>numerical 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pic>
        <p:nvPicPr>
          <p:cNvPr id="22" name="Γραφικό 21" descr="Γάντι του μποξ με συμπαγές γέμισμα">
            <a:extLst>
              <a:ext uri="{FF2B5EF4-FFF2-40B4-BE49-F238E27FC236}">
                <a16:creationId xmlns:a16="http://schemas.microsoft.com/office/drawing/2014/main" id="{3B5465D9-4195-4CB1-68A4-D61877BD2B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39383" y="3656400"/>
            <a:ext cx="857584" cy="85758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10F64B8-B47F-3692-E38E-4674DCB2BB3B}"/>
              </a:ext>
            </a:extLst>
          </p:cNvPr>
          <p:cNvSpPr txBox="1"/>
          <p:nvPr/>
        </p:nvSpPr>
        <p:spPr>
          <a:xfrm>
            <a:off x="9329890" y="4614058"/>
            <a:ext cx="1336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Condensed" panose="020B0502040204020203" pitchFamily="34" charset="0"/>
              </a:rPr>
              <a:t> Stratified split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pic>
        <p:nvPicPr>
          <p:cNvPr id="5" name="Γραφικό 4" descr="Γάντι του μποξ με συμπαγές γέμισμα">
            <a:extLst>
              <a:ext uri="{FF2B5EF4-FFF2-40B4-BE49-F238E27FC236}">
                <a16:creationId xmlns:a16="http://schemas.microsoft.com/office/drawing/2014/main" id="{A796B3AC-6059-A060-32E2-AFEB2D4FF8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69469" y="5083465"/>
            <a:ext cx="857584" cy="8575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61EB02-9B0B-AD31-855E-0D59788E810F}"/>
              </a:ext>
            </a:extLst>
          </p:cNvPr>
          <p:cNvSpPr txBox="1"/>
          <p:nvPr/>
        </p:nvSpPr>
        <p:spPr>
          <a:xfrm>
            <a:off x="9190913" y="5835992"/>
            <a:ext cx="2153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Γίνεται </a:t>
            </a:r>
            <a:r>
              <a:rPr lang="en-US" dirty="0">
                <a:latin typeface="Bahnschrift Condensed" panose="020B0502040204020203" pitchFamily="34" charset="0"/>
              </a:rPr>
              <a:t>standardization</a:t>
            </a:r>
            <a:endParaRPr lang="el-GR" dirty="0">
              <a:latin typeface="Bahnschrift Condensed" panose="020B0502040204020203" pitchFamily="34" charset="0"/>
            </a:endParaRPr>
          </a:p>
          <a:p>
            <a:r>
              <a:rPr lang="en-US" dirty="0">
                <a:latin typeface="Bahnschrift Condensed" panose="020B0502040204020203" pitchFamily="34" charset="0"/>
              </a:rPr>
              <a:t>(</a:t>
            </a:r>
            <a:r>
              <a:rPr lang="el-GR" dirty="0">
                <a:latin typeface="Bahnschrift Condensed" panose="020B0502040204020203" pitchFamily="34" charset="0"/>
              </a:rPr>
              <a:t>μόνο στα </a:t>
            </a:r>
            <a:r>
              <a:rPr lang="en-US" dirty="0">
                <a:latin typeface="Bahnschrift Condensed" panose="020B0502040204020203" pitchFamily="34" charset="0"/>
              </a:rPr>
              <a:t>train </a:t>
            </a:r>
            <a:r>
              <a:rPr lang="el-GR" dirty="0">
                <a:latin typeface="Bahnschrift Condensed" panose="020B0502040204020203" pitchFamily="34" charset="0"/>
              </a:rPr>
              <a:t>δεδομένα)</a:t>
            </a:r>
          </a:p>
        </p:txBody>
      </p:sp>
    </p:spTree>
    <p:extLst>
      <p:ext uri="{BB962C8B-B14F-4D97-AF65-F5344CB8AC3E}">
        <p14:creationId xmlns:p14="http://schemas.microsoft.com/office/powerpoint/2010/main" val="3877508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Ορθογώνιο 7">
            <a:extLst>
              <a:ext uri="{FF2B5EF4-FFF2-40B4-BE49-F238E27FC236}">
                <a16:creationId xmlns:a16="http://schemas.microsoft.com/office/drawing/2014/main" id="{F0C615AD-D610-A971-C165-78F6A62913FE}"/>
              </a:ext>
            </a:extLst>
          </p:cNvPr>
          <p:cNvSpPr/>
          <p:nvPr/>
        </p:nvSpPr>
        <p:spPr>
          <a:xfrm>
            <a:off x="6073821" y="4195319"/>
            <a:ext cx="6114023" cy="26744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Bahnschrift Condensed" panose="020B0502040204020203" pitchFamily="34" charset="0"/>
            </a:endParaRPr>
          </a:p>
        </p:txBody>
      </p:sp>
      <p:sp>
        <p:nvSpPr>
          <p:cNvPr id="2" name="Θέση αριθμού διαφάνειας 1">
            <a:extLst>
              <a:ext uri="{FF2B5EF4-FFF2-40B4-BE49-F238E27FC236}">
                <a16:creationId xmlns:a16="http://schemas.microsoft.com/office/drawing/2014/main" id="{4CB35006-45F5-0896-54DF-809174483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8</a:t>
            </a:fld>
            <a:endParaRPr lang="el-GR"/>
          </a:p>
        </p:txBody>
      </p: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E3E248A1-1C18-E80F-343E-F9117882EB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4" y="-88275"/>
            <a:ext cx="12192000" cy="1622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E0C8F3-2D85-D287-237C-3591296E097B}"/>
              </a:ext>
            </a:extLst>
          </p:cNvPr>
          <p:cNvSpPr txBox="1"/>
          <p:nvPr/>
        </p:nvSpPr>
        <p:spPr>
          <a:xfrm>
            <a:off x="0" y="587521"/>
            <a:ext cx="109151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Μοντέλα(</a:t>
            </a:r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stratified </a:t>
            </a:r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Κ-</a:t>
            </a:r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fold, grid search)  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5" name="Ορθογώνιο 4">
            <a:extLst>
              <a:ext uri="{FF2B5EF4-FFF2-40B4-BE49-F238E27FC236}">
                <a16:creationId xmlns:a16="http://schemas.microsoft.com/office/drawing/2014/main" id="{EEC8D845-7369-33A9-7466-7359132CB4B7}"/>
              </a:ext>
            </a:extLst>
          </p:cNvPr>
          <p:cNvSpPr/>
          <p:nvPr/>
        </p:nvSpPr>
        <p:spPr>
          <a:xfrm>
            <a:off x="-4155" y="1546062"/>
            <a:ext cx="6077976" cy="26492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6" name="Ορθογώνιο 5">
            <a:extLst>
              <a:ext uri="{FF2B5EF4-FFF2-40B4-BE49-F238E27FC236}">
                <a16:creationId xmlns:a16="http://schemas.microsoft.com/office/drawing/2014/main" id="{B4D6A568-C0E2-8CBF-284E-FB4C5081A3EA}"/>
              </a:ext>
            </a:extLst>
          </p:cNvPr>
          <p:cNvSpPr/>
          <p:nvPr/>
        </p:nvSpPr>
        <p:spPr>
          <a:xfrm>
            <a:off x="6086988" y="1525599"/>
            <a:ext cx="6141060" cy="26492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7" name="Ορθογώνιο 6">
            <a:extLst>
              <a:ext uri="{FF2B5EF4-FFF2-40B4-BE49-F238E27FC236}">
                <a16:creationId xmlns:a16="http://schemas.microsoft.com/office/drawing/2014/main" id="{CE3FC84B-FE33-1572-8D20-ED7C17C1C22B}"/>
              </a:ext>
            </a:extLst>
          </p:cNvPr>
          <p:cNvSpPr/>
          <p:nvPr/>
        </p:nvSpPr>
        <p:spPr>
          <a:xfrm>
            <a:off x="0" y="4183582"/>
            <a:ext cx="6077977" cy="26744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25" name="Βέλος: Δεξιό 24">
            <a:extLst>
              <a:ext uri="{FF2B5EF4-FFF2-40B4-BE49-F238E27FC236}">
                <a16:creationId xmlns:a16="http://schemas.microsoft.com/office/drawing/2014/main" id="{D5491C19-F232-493C-8260-BA67C7A1A98E}"/>
              </a:ext>
            </a:extLst>
          </p:cNvPr>
          <p:cNvSpPr/>
          <p:nvPr/>
        </p:nvSpPr>
        <p:spPr>
          <a:xfrm>
            <a:off x="3124909" y="2619581"/>
            <a:ext cx="678073" cy="300432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D34E7D-5889-D229-4485-D1DA19853378}"/>
              </a:ext>
            </a:extLst>
          </p:cNvPr>
          <p:cNvSpPr txBox="1"/>
          <p:nvPr/>
        </p:nvSpPr>
        <p:spPr>
          <a:xfrm>
            <a:off x="3609287" y="1505081"/>
            <a:ext cx="1284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Bahnschrift Condensed" panose="020B0502040204020203" pitchFamily="34" charset="0"/>
              </a:rPr>
              <a:t>RandomForest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D00F785-507E-ABE2-EE37-D4499C91E367}"/>
              </a:ext>
            </a:extLst>
          </p:cNvPr>
          <p:cNvSpPr txBox="1"/>
          <p:nvPr/>
        </p:nvSpPr>
        <p:spPr>
          <a:xfrm>
            <a:off x="9350744" y="1538980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Bahnschrift Condensed" panose="020B0502040204020203" pitchFamily="34" charset="0"/>
              </a:rPr>
              <a:t>XGBoost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sp>
        <p:nvSpPr>
          <p:cNvPr id="33" name="Βέλος: Δεξιό 32">
            <a:extLst>
              <a:ext uri="{FF2B5EF4-FFF2-40B4-BE49-F238E27FC236}">
                <a16:creationId xmlns:a16="http://schemas.microsoft.com/office/drawing/2014/main" id="{F906E413-4955-6355-6F7E-38B63B6C56BD}"/>
              </a:ext>
            </a:extLst>
          </p:cNvPr>
          <p:cNvSpPr/>
          <p:nvPr/>
        </p:nvSpPr>
        <p:spPr>
          <a:xfrm>
            <a:off x="9468453" y="2238132"/>
            <a:ext cx="678073" cy="300432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3CE6932-07A0-00E9-11BA-42322094B302}"/>
              </a:ext>
            </a:extLst>
          </p:cNvPr>
          <p:cNvSpPr txBox="1"/>
          <p:nvPr/>
        </p:nvSpPr>
        <p:spPr>
          <a:xfrm>
            <a:off x="10147908" y="1947361"/>
            <a:ext cx="22423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max_depth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=2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learning_rate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=0</a:t>
            </a:r>
            <a:r>
              <a:rPr lang="en-US" dirty="0">
                <a:solidFill>
                  <a:srgbClr val="212121"/>
                </a:solidFill>
                <a:latin typeface="Roboto" panose="02000000000000000000" pitchFamily="2" charset="0"/>
              </a:rPr>
              <a:t>.01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n_estimators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=200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E18B1F5-1FB4-3D08-B094-0C328D1F391E}"/>
              </a:ext>
            </a:extLst>
          </p:cNvPr>
          <p:cNvSpPr txBox="1"/>
          <p:nvPr/>
        </p:nvSpPr>
        <p:spPr>
          <a:xfrm>
            <a:off x="8521840" y="4233811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 Condensed" panose="020B0502040204020203" pitchFamily="34" charset="0"/>
              </a:rPr>
              <a:t>Decision tree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sp>
        <p:nvSpPr>
          <p:cNvPr id="39" name="Βέλος: Δεξιό 38">
            <a:extLst>
              <a:ext uri="{FF2B5EF4-FFF2-40B4-BE49-F238E27FC236}">
                <a16:creationId xmlns:a16="http://schemas.microsoft.com/office/drawing/2014/main" id="{B87F699C-647E-5574-AAA4-D2158F5015B4}"/>
              </a:ext>
            </a:extLst>
          </p:cNvPr>
          <p:cNvSpPr/>
          <p:nvPr/>
        </p:nvSpPr>
        <p:spPr>
          <a:xfrm>
            <a:off x="8982347" y="5351117"/>
            <a:ext cx="678073" cy="300432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E608BB-264F-F58E-6DA2-944350914750}"/>
              </a:ext>
            </a:extLst>
          </p:cNvPr>
          <p:cNvSpPr txBox="1"/>
          <p:nvPr/>
        </p:nvSpPr>
        <p:spPr>
          <a:xfrm>
            <a:off x="9631065" y="4713878"/>
            <a:ext cx="2457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max_depth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=5,</a:t>
            </a:r>
          </a:p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min_samples_leaf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=1</a:t>
            </a:r>
          </a:p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min_samples_split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=5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2479F5-2E2C-E85A-0BA2-2716FA04B50A}"/>
              </a:ext>
            </a:extLst>
          </p:cNvPr>
          <p:cNvSpPr txBox="1"/>
          <p:nvPr/>
        </p:nvSpPr>
        <p:spPr>
          <a:xfrm>
            <a:off x="2349788" y="4317618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 Condensed" panose="020B0502040204020203" pitchFamily="34" charset="0"/>
              </a:rPr>
              <a:t>SVM</a:t>
            </a:r>
            <a:endParaRPr lang="el-GR" dirty="0">
              <a:latin typeface="Bahnschrift Condensed" panose="020B0502040204020203" pitchFamily="34" charset="0"/>
            </a:endParaRPr>
          </a:p>
        </p:txBody>
      </p:sp>
      <p:sp>
        <p:nvSpPr>
          <p:cNvPr id="11" name="Βέλος: Δεξιό 10">
            <a:extLst>
              <a:ext uri="{FF2B5EF4-FFF2-40B4-BE49-F238E27FC236}">
                <a16:creationId xmlns:a16="http://schemas.microsoft.com/office/drawing/2014/main" id="{F1536F73-7BA0-171C-6A1E-8ED0C990878F}"/>
              </a:ext>
            </a:extLst>
          </p:cNvPr>
          <p:cNvSpPr/>
          <p:nvPr/>
        </p:nvSpPr>
        <p:spPr>
          <a:xfrm>
            <a:off x="3218310" y="5569270"/>
            <a:ext cx="678073" cy="300432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A83A39-F732-2BF4-ADEF-A6F12B23F4FE}"/>
              </a:ext>
            </a:extLst>
          </p:cNvPr>
          <p:cNvSpPr txBox="1"/>
          <p:nvPr/>
        </p:nvSpPr>
        <p:spPr>
          <a:xfrm>
            <a:off x="4190474" y="4956909"/>
            <a:ext cx="18247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Bahnschrift Condensed" panose="020B0502040204020203" pitchFamily="34" charset="0"/>
            </a:endParaRP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 C=1 kernel=‘linear' gamma=</a:t>
            </a:r>
            <a:r>
              <a:rPr lang="el-GR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0.1</a:t>
            </a:r>
            <a:endParaRPr lang="en-US" dirty="0">
              <a:latin typeface="Bahnschrift Condensed" panose="020B05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5D8A27-F436-E437-84FA-4E7B26FABC45}"/>
              </a:ext>
            </a:extLst>
          </p:cNvPr>
          <p:cNvSpPr txBox="1"/>
          <p:nvPr/>
        </p:nvSpPr>
        <p:spPr>
          <a:xfrm>
            <a:off x="3713584" y="2496439"/>
            <a:ext cx="2050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n_estimators</a:t>
            </a:r>
            <a:r>
              <a:rPr lang="en-US" sz="1600" b="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= 200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max_depth</a:t>
            </a:r>
            <a:r>
              <a:rPr lang="en-US" sz="1600" b="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= 5</a:t>
            </a:r>
          </a:p>
        </p:txBody>
      </p:sp>
      <p:pic>
        <p:nvPicPr>
          <p:cNvPr id="1028" name="Picture 4" descr="Δεν υπάρχει διαθέσιμη περιγραφή.">
            <a:extLst>
              <a:ext uri="{FF2B5EF4-FFF2-40B4-BE49-F238E27FC236}">
                <a16:creationId xmlns:a16="http://schemas.microsoft.com/office/drawing/2014/main" id="{F390D7AA-DB65-2D3F-7C6F-8FB0C9C05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4" y="1633150"/>
            <a:ext cx="3102729" cy="217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Δεν υπάρχει διαθέσιμη περιγραφή.">
            <a:extLst>
              <a:ext uri="{FF2B5EF4-FFF2-40B4-BE49-F238E27FC236}">
                <a16:creationId xmlns:a16="http://schemas.microsoft.com/office/drawing/2014/main" id="{3ADD3C97-A1A2-B8C1-7E0A-1A5012F14D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9208" y="1633150"/>
            <a:ext cx="3211536" cy="1949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Δεν υπάρχει διαθέσιμη περιγραφή.">
            <a:extLst>
              <a:ext uri="{FF2B5EF4-FFF2-40B4-BE49-F238E27FC236}">
                <a16:creationId xmlns:a16="http://schemas.microsoft.com/office/drawing/2014/main" id="{AAE785EF-76BD-70C1-E1FA-30BF71DB8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6619" y="4520258"/>
            <a:ext cx="2861164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Εικόνα 13">
            <a:extLst>
              <a:ext uri="{FF2B5EF4-FFF2-40B4-BE49-F238E27FC236}">
                <a16:creationId xmlns:a16="http://schemas.microsoft.com/office/drawing/2014/main" id="{A516A9F4-D889-B118-647E-69F970C857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50" y="4789516"/>
            <a:ext cx="3064575" cy="19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931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αριθμού διαφάνειας 1">
            <a:extLst>
              <a:ext uri="{FF2B5EF4-FFF2-40B4-BE49-F238E27FC236}">
                <a16:creationId xmlns:a16="http://schemas.microsoft.com/office/drawing/2014/main" id="{88447493-0B05-3D1F-D3DB-112FD1842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761EF-4A25-4EF9-808D-A4DDE93CD44C}" type="slidenum">
              <a:rPr lang="el-GR" smtClean="0"/>
              <a:t>9</a:t>
            </a:fld>
            <a:endParaRPr lang="el-GR"/>
          </a:p>
        </p:txBody>
      </p: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29E5DCB9-E233-D2A5-37C3-A20C7E764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61"/>
            <a:ext cx="12192000" cy="1622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189170-40BC-4363-420E-B5DAE419195F}"/>
              </a:ext>
            </a:extLst>
          </p:cNvPr>
          <p:cNvSpPr txBox="1"/>
          <p:nvPr/>
        </p:nvSpPr>
        <p:spPr>
          <a:xfrm>
            <a:off x="0" y="587521"/>
            <a:ext cx="45079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Συμπεράσματα</a:t>
            </a:r>
            <a:r>
              <a:rPr lang="en-US" sz="5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 </a:t>
            </a:r>
            <a:endParaRPr lang="el-GR" sz="54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AE06A3F0-FD4E-05C3-546B-72C5CF95A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2049" y="2979720"/>
            <a:ext cx="3235153" cy="3235153"/>
          </a:xfrm>
          <a:prstGeom prst="rect">
            <a:avLst/>
          </a:prstGeom>
        </p:spPr>
      </p:pic>
      <p:sp>
        <p:nvSpPr>
          <p:cNvPr id="6" name="Οβάλ 5">
            <a:extLst>
              <a:ext uri="{FF2B5EF4-FFF2-40B4-BE49-F238E27FC236}">
                <a16:creationId xmlns:a16="http://schemas.microsoft.com/office/drawing/2014/main" id="{5AB890ED-1F44-1482-B910-F4267B379692}"/>
              </a:ext>
            </a:extLst>
          </p:cNvPr>
          <p:cNvSpPr/>
          <p:nvPr/>
        </p:nvSpPr>
        <p:spPr>
          <a:xfrm>
            <a:off x="71500" y="1799730"/>
            <a:ext cx="1044116" cy="9252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AFA42D-E43D-1E47-D1E0-9E37E8D0C378}"/>
              </a:ext>
            </a:extLst>
          </p:cNvPr>
          <p:cNvSpPr txBox="1"/>
          <p:nvPr/>
        </p:nvSpPr>
        <p:spPr>
          <a:xfrm>
            <a:off x="712913" y="2010066"/>
            <a:ext cx="805746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>
                <a:latin typeface="Bahnschrift Condensed" panose="020B0502040204020203" pitchFamily="34" charset="0"/>
              </a:rPr>
              <a:t>Ο </a:t>
            </a:r>
            <a:r>
              <a:rPr lang="en-US" dirty="0">
                <a:latin typeface="Bahnschrift Condensed" panose="020B0502040204020203" pitchFamily="34" charset="0"/>
              </a:rPr>
              <a:t>decision tree </a:t>
            </a:r>
            <a:r>
              <a:rPr lang="el-GR" dirty="0">
                <a:latin typeface="Bahnschrift Condensed" panose="020B0502040204020203" pitchFamily="34" charset="0"/>
              </a:rPr>
              <a:t>συνολικά </a:t>
            </a:r>
            <a:r>
              <a:rPr lang="en-US" dirty="0">
                <a:latin typeface="Bahnschrift Condensed" panose="020B0502040204020203" pitchFamily="34" charset="0"/>
              </a:rPr>
              <a:t> </a:t>
            </a:r>
            <a:r>
              <a:rPr lang="el-GR" dirty="0">
                <a:latin typeface="Bahnschrift Condensed" panose="020B0502040204020203" pitchFamily="34" charset="0"/>
              </a:rPr>
              <a:t>ήταν η καλύτερη επιλογή για το </a:t>
            </a:r>
            <a:r>
              <a:rPr lang="en-US" dirty="0">
                <a:latin typeface="Bahnschrift Condensed" panose="020B0502040204020203" pitchFamily="34" charset="0"/>
              </a:rPr>
              <a:t>data set </a:t>
            </a:r>
            <a:r>
              <a:rPr lang="el-GR" dirty="0">
                <a:latin typeface="Bahnschrift Condensed" panose="020B0502040204020203" pitchFamily="34" charset="0"/>
              </a:rPr>
              <a:t>με </a:t>
            </a:r>
            <a:r>
              <a:rPr lang="en-US" dirty="0">
                <a:latin typeface="Bahnschrift Condensed" panose="020B0502040204020203" pitchFamily="34" charset="0"/>
              </a:rPr>
              <a:t>macroF1=0.73</a:t>
            </a:r>
            <a:r>
              <a:rPr lang="el-GR" dirty="0">
                <a:latin typeface="Bahnschrift Condensed" panose="020B0502040204020203" pitchFamily="34" charset="0"/>
              </a:rPr>
              <a:t> και </a:t>
            </a:r>
            <a:r>
              <a:rPr lang="en-US" dirty="0">
                <a:latin typeface="Bahnschrift Condensed" panose="020B0502040204020203" pitchFamily="34" charset="0"/>
              </a:rPr>
              <a:t>weightF1=0.81</a:t>
            </a:r>
            <a:endParaRPr lang="el-GR" dirty="0">
              <a:latin typeface="Bahnschrift Condensed" panose="020B0502040204020203" pitchFamily="34" charset="0"/>
            </a:endParaRPr>
          </a:p>
          <a:p>
            <a:endParaRPr lang="en-US" sz="2000" dirty="0">
              <a:latin typeface="Bahnschrift Condensed" panose="020B0502040204020203" pitchFamily="34" charset="0"/>
            </a:endParaRPr>
          </a:p>
        </p:txBody>
      </p:sp>
      <p:sp>
        <p:nvSpPr>
          <p:cNvPr id="8" name="Οβάλ 7">
            <a:extLst>
              <a:ext uri="{FF2B5EF4-FFF2-40B4-BE49-F238E27FC236}">
                <a16:creationId xmlns:a16="http://schemas.microsoft.com/office/drawing/2014/main" id="{7CFC0A57-AECD-06FD-19F1-93BF6C9F77F6}"/>
              </a:ext>
            </a:extLst>
          </p:cNvPr>
          <p:cNvSpPr/>
          <p:nvPr/>
        </p:nvSpPr>
        <p:spPr>
          <a:xfrm>
            <a:off x="71500" y="3406101"/>
            <a:ext cx="1044116" cy="9252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3E104A-9510-317F-38CC-0D88E2EA8BA9}"/>
              </a:ext>
            </a:extLst>
          </p:cNvPr>
          <p:cNvSpPr txBox="1"/>
          <p:nvPr/>
        </p:nvSpPr>
        <p:spPr>
          <a:xfrm>
            <a:off x="593558" y="3514758"/>
            <a:ext cx="8922231" cy="362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l-GR" dirty="0">
                <a:latin typeface="Bahnschrift Condensed" panose="020B0502040204020203" pitchFamily="34" charset="0"/>
                <a:ea typeface="Roboto" panose="02000000000000000000" pitchFamily="2" charset="0"/>
                <a:cs typeface="Roboto" panose="02000000000000000000" pitchFamily="2" charset="0"/>
              </a:rPr>
              <a:t>Μακράν τη χειρότερη απόδοση είχε ο </a:t>
            </a:r>
            <a:r>
              <a:rPr lang="en-US" dirty="0">
                <a:latin typeface="Bahnschrift Condensed" panose="020B0502040204020203" pitchFamily="34" charset="0"/>
                <a:ea typeface="Roboto" panose="02000000000000000000" pitchFamily="2" charset="0"/>
                <a:cs typeface="Roboto" panose="02000000000000000000" pitchFamily="2" charset="0"/>
              </a:rPr>
              <a:t>SVM</a:t>
            </a:r>
            <a:endParaRPr lang="el-GR" sz="1800" dirty="0">
              <a:effectLst/>
              <a:latin typeface="Bahnschrift Condensed" panose="020B0502040204020203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" name="Οβάλ 10">
            <a:extLst>
              <a:ext uri="{FF2B5EF4-FFF2-40B4-BE49-F238E27FC236}">
                <a16:creationId xmlns:a16="http://schemas.microsoft.com/office/drawing/2014/main" id="{25B3DA3D-F181-EF17-8D27-20B782390B1E}"/>
              </a:ext>
            </a:extLst>
          </p:cNvPr>
          <p:cNvSpPr/>
          <p:nvPr/>
        </p:nvSpPr>
        <p:spPr>
          <a:xfrm>
            <a:off x="71500" y="5005067"/>
            <a:ext cx="1044116" cy="9252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B94814-732C-270D-1E7C-A892425DF9D2}"/>
              </a:ext>
            </a:extLst>
          </p:cNvPr>
          <p:cNvSpPr txBox="1"/>
          <p:nvPr/>
        </p:nvSpPr>
        <p:spPr>
          <a:xfrm>
            <a:off x="382043" y="5222381"/>
            <a:ext cx="80592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Αποδείχθηκε ότι οι καλύτερες μετρικές δόθηκαν όταν τα μηδενικά </a:t>
            </a:r>
            <a:r>
              <a:rPr lang="el-GR" dirty="0" err="1">
                <a:solidFill>
                  <a:schemeClr val="tx1"/>
                </a:solidFill>
                <a:latin typeface="Bahnschrift Condensed" panose="020B0502040204020203" pitchFamily="34" charset="0"/>
              </a:rPr>
              <a:t>αντικαταστήθηκαν</a:t>
            </a:r>
            <a:r>
              <a:rPr lang="el-GR" dirty="0">
                <a:solidFill>
                  <a:schemeClr val="tx1"/>
                </a:solidFill>
                <a:latin typeface="Bahnschrift Condensed" panose="020B0502040204020203" pitchFamily="34" charset="0"/>
              </a:rPr>
              <a:t> με τον μέσο όρο και στις τρεις στήλες του πρώτου </a:t>
            </a:r>
            <a:r>
              <a:rPr lang="en-US" dirty="0">
                <a:solidFill>
                  <a:schemeClr val="tx1"/>
                </a:solidFill>
                <a:latin typeface="Bahnschrift Condensed" panose="020B0502040204020203" pitchFamily="34" charset="0"/>
              </a:rPr>
              <a:t>data set </a:t>
            </a:r>
            <a:endParaRPr lang="el-GR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654227"/>
      </p:ext>
    </p:extLst>
  </p:cSld>
  <p:clrMapOvr>
    <a:masterClrMapping/>
  </p:clrMapOvr>
</p:sld>
</file>

<file path=ppt/theme/theme1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409</Words>
  <Application>Microsoft Office PowerPoint</Application>
  <PresentationFormat>Ευρεία οθόνη</PresentationFormat>
  <Paragraphs>75</Paragraphs>
  <Slides>10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6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10</vt:i4>
      </vt:variant>
    </vt:vector>
  </HeadingPairs>
  <TitlesOfParts>
    <vt:vector size="17" baseType="lpstr">
      <vt:lpstr>Arial</vt:lpstr>
      <vt:lpstr>Bahnschrift Condensed</vt:lpstr>
      <vt:lpstr>Bahnschrift SemiCondensed</vt:lpstr>
      <vt:lpstr>Calibri</vt:lpstr>
      <vt:lpstr>Calibri Light</vt:lpstr>
      <vt:lpstr>Roboto</vt:lpstr>
      <vt:lpstr>Θέμα του Office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Παρουσίαση του PowerPoint</dc:title>
  <dc:creator>ΧΑΛΚΙΑ ΑΝΤΩΝΙΑ ΝΑΥΣΙΚΑ</dc:creator>
  <cp:lastModifiedBy>Dimitrios Kalogeropoulos</cp:lastModifiedBy>
  <cp:revision>30</cp:revision>
  <dcterms:created xsi:type="dcterms:W3CDTF">2023-02-13T23:13:24Z</dcterms:created>
  <dcterms:modified xsi:type="dcterms:W3CDTF">2023-03-08T01:26:38Z</dcterms:modified>
</cp:coreProperties>
</file>

<file path=docProps/thumbnail.jpeg>
</file>